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handoutMasterIdLst>
    <p:handoutMasterId r:id="rId59"/>
  </p:handoutMasterIdLst>
  <p:sldIdLst>
    <p:sldId id="300" r:id="rId2"/>
    <p:sldId id="657" r:id="rId3"/>
    <p:sldId id="671" r:id="rId4"/>
    <p:sldId id="805" r:id="rId5"/>
    <p:sldId id="776" r:id="rId6"/>
    <p:sldId id="1222" r:id="rId7"/>
    <p:sldId id="779" r:id="rId8"/>
    <p:sldId id="808" r:id="rId9"/>
    <p:sldId id="809" r:id="rId10"/>
    <p:sldId id="810" r:id="rId11"/>
    <p:sldId id="773" r:id="rId12"/>
    <p:sldId id="654" r:id="rId13"/>
    <p:sldId id="670" r:id="rId14"/>
    <p:sldId id="680" r:id="rId15"/>
    <p:sldId id="775" r:id="rId16"/>
    <p:sldId id="682" r:id="rId17"/>
    <p:sldId id="798" r:id="rId18"/>
    <p:sldId id="678" r:id="rId19"/>
    <p:sldId id="658" r:id="rId20"/>
    <p:sldId id="722" r:id="rId21"/>
    <p:sldId id="726" r:id="rId22"/>
    <p:sldId id="762" r:id="rId23"/>
    <p:sldId id="748" r:id="rId24"/>
    <p:sldId id="749" r:id="rId25"/>
    <p:sldId id="747" r:id="rId26"/>
    <p:sldId id="746" r:id="rId27"/>
    <p:sldId id="660" r:id="rId28"/>
    <p:sldId id="1220" r:id="rId29"/>
    <p:sldId id="686" r:id="rId30"/>
    <p:sldId id="687" r:id="rId31"/>
    <p:sldId id="688" r:id="rId32"/>
    <p:sldId id="1224" r:id="rId33"/>
    <p:sldId id="636" r:id="rId34"/>
    <p:sldId id="637" r:id="rId35"/>
    <p:sldId id="758" r:id="rId36"/>
    <p:sldId id="724" r:id="rId37"/>
    <p:sldId id="744" r:id="rId38"/>
    <p:sldId id="333" r:id="rId39"/>
    <p:sldId id="367" r:id="rId40"/>
    <p:sldId id="368" r:id="rId41"/>
    <p:sldId id="753" r:id="rId42"/>
    <p:sldId id="717" r:id="rId43"/>
    <p:sldId id="725" r:id="rId44"/>
    <p:sldId id="595" r:id="rId45"/>
    <p:sldId id="755" r:id="rId46"/>
    <p:sldId id="756" r:id="rId47"/>
    <p:sldId id="757" r:id="rId48"/>
    <p:sldId id="728" r:id="rId49"/>
    <p:sldId id="754" r:id="rId50"/>
    <p:sldId id="642" r:id="rId51"/>
    <p:sldId id="1223" r:id="rId52"/>
    <p:sldId id="792" r:id="rId53"/>
    <p:sldId id="1221" r:id="rId54"/>
    <p:sldId id="829" r:id="rId55"/>
    <p:sldId id="1219" r:id="rId56"/>
    <p:sldId id="1210" r:id="rId5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85"/>
    <p:restoredTop sz="87664" autoAdjust="0"/>
  </p:normalViewPr>
  <p:slideViewPr>
    <p:cSldViewPr>
      <p:cViewPr>
        <p:scale>
          <a:sx n="84" d="100"/>
          <a:sy n="84" d="100"/>
        </p:scale>
        <p:origin x="101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2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a:t>
            </a:r>
            <a:r>
              <a:rPr lang="en-US" baseline="0" dirty="0"/>
              <a:t> by Edwards, </a:t>
            </a:r>
            <a:r>
              <a:rPr lang="en-US" baseline="0" dirty="0" err="1"/>
              <a:t>Mehl</a:t>
            </a:r>
            <a:r>
              <a:rPr lang="en-US" baseline="0" dirty="0"/>
              <a:t> and Hill, etc.</a:t>
            </a:r>
            <a:endParaRPr lang="en-US" dirty="0"/>
          </a:p>
          <a:p>
            <a:r>
              <a:rPr lang="en-US" dirty="0"/>
              <a:t>Limitation</a:t>
            </a:r>
            <a:r>
              <a:rPr lang="en-US" baseline="0" dirty="0"/>
              <a:t> of standard finite volume formulation: line connecting two nodes must intersect shared edge at a right angle.</a:t>
            </a:r>
          </a:p>
          <a:p>
            <a:r>
              <a:rPr lang="en-US" dirty="0"/>
              <a:t>Alpha parameters can be calculated</a:t>
            </a:r>
            <a:r>
              <a:rPr lang="en-US" baseline="0" dirty="0"/>
              <a:t> to include effects of heterogeneity</a:t>
            </a:r>
            <a:endParaRPr lang="en-US" dirty="0"/>
          </a:p>
        </p:txBody>
      </p:sp>
    </p:spTree>
    <p:extLst>
      <p:ext uri="{BB962C8B-B14F-4D97-AF65-F5344CB8AC3E}">
        <p14:creationId xmlns:p14="http://schemas.microsoft.com/office/powerpoint/2010/main" val="3009381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157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 available</a:t>
            </a:r>
            <a:r>
              <a:rPr lang="en-US" baseline="0" dirty="0"/>
              <a:t> water is pumping rate</a:t>
            </a:r>
          </a:p>
          <a:p>
            <a:r>
              <a:rPr lang="en-US" baseline="0" dirty="0"/>
              <a:t>DRN: QA is groundwater flow into the drain</a:t>
            </a:r>
          </a:p>
          <a:p>
            <a:r>
              <a:rPr lang="en-US" baseline="0" dirty="0"/>
              <a:t>RIV: QA is groundwater flow into the river</a:t>
            </a:r>
          </a:p>
          <a:p>
            <a:r>
              <a:rPr lang="en-US" baseline="0" dirty="0"/>
              <a:t>GHB: QA is groundwater flow into the GHB</a:t>
            </a:r>
          </a:p>
          <a:p>
            <a:r>
              <a:rPr lang="en-US" baseline="0" dirty="0"/>
              <a:t>MAW: QA is the actual rate of pumped water</a:t>
            </a:r>
          </a:p>
          <a:p>
            <a:r>
              <a:rPr lang="en-US" baseline="0" dirty="0"/>
              <a:t>SFR: QA is the outflow for the specified reach</a:t>
            </a:r>
          </a:p>
          <a:p>
            <a:r>
              <a:rPr lang="en-US" baseline="0" dirty="0"/>
              <a:t>LAK: QA is the outflow at a lake outlet</a:t>
            </a:r>
          </a:p>
          <a:p>
            <a:r>
              <a:rPr lang="en-US" baseline="0" dirty="0"/>
              <a:t>UZF: QA is the rejected infiltration</a:t>
            </a:r>
            <a:endParaRPr lang="en-US" dirty="0"/>
          </a:p>
        </p:txBody>
      </p:sp>
    </p:spTree>
    <p:extLst>
      <p:ext uri="{BB962C8B-B14F-4D97-AF65-F5344CB8AC3E}">
        <p14:creationId xmlns:p14="http://schemas.microsoft.com/office/powerpoint/2010/main" val="1815342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4961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Velocity-based dispersion coefficients</a:t>
            </a:r>
          </a:p>
        </p:txBody>
      </p:sp>
    </p:spTree>
    <p:extLst>
      <p:ext uri="{BB962C8B-B14F-4D97-AF65-F5344CB8AC3E}">
        <p14:creationId xmlns:p14="http://schemas.microsoft.com/office/powerpoint/2010/main" val="3428891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271996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a:t>
            </a:r>
            <a:r>
              <a:rPr lang="en-US" baseline="0" dirty="0"/>
              <a:t> codes</a:t>
            </a:r>
          </a:p>
          <a:p>
            <a:r>
              <a:rPr lang="en-US" baseline="0" dirty="0"/>
              <a:t>Well tested</a:t>
            </a:r>
          </a:p>
          <a:p>
            <a:r>
              <a:rPr lang="en-US" dirty="0"/>
              <a:t>USGS</a:t>
            </a:r>
            <a:r>
              <a:rPr lang="en-US" baseline="0" dirty="0"/>
              <a:t> headquarters supported</a:t>
            </a:r>
          </a:p>
          <a:p>
            <a:endParaRPr lang="en-US" dirty="0"/>
          </a:p>
        </p:txBody>
      </p:sp>
    </p:spTree>
    <p:extLst>
      <p:ext uri="{BB962C8B-B14F-4D97-AF65-F5344CB8AC3E}">
        <p14:creationId xmlns:p14="http://schemas.microsoft.com/office/powerpoint/2010/main" val="284101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76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38584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226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eaLnBrk="1" fontAlgn="auto" hangingPunct="1">
              <a:spcBef>
                <a:spcPts val="0"/>
              </a:spcBef>
              <a:spcAft>
                <a:spcPts val="0"/>
              </a:spcAft>
              <a:defRPr/>
            </a:pPr>
            <a:r>
              <a:rPr lang="en-US" dirty="0"/>
              <a:t>Chris</a:t>
            </a:r>
          </a:p>
          <a:p>
            <a:endParaRPr lang="en-US" dirty="0"/>
          </a:p>
        </p:txBody>
      </p:sp>
      <p:sp>
        <p:nvSpPr>
          <p:cNvPr id="4" name="Slide Number Placeholder 3"/>
          <p:cNvSpPr>
            <a:spLocks noGrp="1"/>
          </p:cNvSpPr>
          <p:nvPr>
            <p:ph type="sldNum" sz="quarter" idx="10"/>
          </p:nvPr>
        </p:nvSpPr>
        <p:spPr>
          <a:xfrm>
            <a:off x="3936768" y="8772668"/>
            <a:ext cx="3011699" cy="461804"/>
          </a:xfrm>
          <a:prstGeom prst="rect">
            <a:avLst/>
          </a:prstGeom>
        </p:spPr>
        <p:txBody>
          <a:bodyPr lIns="92492" tIns="46246" rIns="92492" bIns="46246"/>
          <a:lstStyle/>
          <a:p>
            <a:fld id="{096E14FA-4632-4D6E-9644-43F4B3718002}" type="slidenum">
              <a:rPr lang="en-US" smtClean="0"/>
              <a:t>17</a:t>
            </a:fld>
            <a:endParaRPr lang="en-US"/>
          </a:p>
        </p:txBody>
      </p:sp>
    </p:spTree>
    <p:extLst>
      <p:ext uri="{BB962C8B-B14F-4D97-AF65-F5344CB8AC3E}">
        <p14:creationId xmlns:p14="http://schemas.microsoft.com/office/powerpoint/2010/main" val="299645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10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306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33374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10" Type="http://schemas.openxmlformats.org/officeDocument/2006/relationships/image" Target="../media/image50.png"/><Relationship Id="rId4" Type="http://schemas.openxmlformats.org/officeDocument/2006/relationships/image" Target="../media/image46.wmf"/><Relationship Id="rId9" Type="http://schemas.openxmlformats.org/officeDocument/2006/relationships/image" Target="../media/image48.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7.wmf"/><Relationship Id="rId18" Type="http://schemas.openxmlformats.org/officeDocument/2006/relationships/oleObject" Target="../embeddings/oleObject11.bin"/><Relationship Id="rId3" Type="http://schemas.openxmlformats.org/officeDocument/2006/relationships/notesSlide" Target="../notesSlides/notesSlide10.xml"/><Relationship Id="rId7" Type="http://schemas.openxmlformats.org/officeDocument/2006/relationships/image" Target="../media/image64.wmf"/><Relationship Id="rId12" Type="http://schemas.openxmlformats.org/officeDocument/2006/relationships/oleObject" Target="../embeddings/oleObject8.bin"/><Relationship Id="rId17" Type="http://schemas.openxmlformats.org/officeDocument/2006/relationships/image" Target="../media/image69.wmf"/><Relationship Id="rId2" Type="http://schemas.openxmlformats.org/officeDocument/2006/relationships/slideLayout" Target="../slideLayouts/slideLayout6.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7.bin"/><Relationship Id="rId19" Type="http://schemas.openxmlformats.org/officeDocument/2006/relationships/image" Target="../media/image70.wmf"/><Relationship Id="rId4" Type="http://schemas.openxmlformats.org/officeDocument/2006/relationships/oleObject" Target="../embeddings/oleObject4.bin"/><Relationship Id="rId9" Type="http://schemas.openxmlformats.org/officeDocument/2006/relationships/image" Target="../media/image65.wmf"/><Relationship Id="rId1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3.png"/><Relationship Id="rId4"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Overview</a:t>
            </a:r>
          </a:p>
        </p:txBody>
      </p:sp>
      <p:sp>
        <p:nvSpPr>
          <p:cNvPr id="162819" name="Rectangle 3"/>
          <p:cNvSpPr>
            <a:spLocks noGrp="1" noChangeArrowheads="1"/>
          </p:cNvSpPr>
          <p:nvPr>
            <p:ph type="subTitle" idx="1"/>
          </p:nvPr>
        </p:nvSpPr>
        <p:spPr/>
        <p:txBody>
          <a:bodyPr/>
          <a:lstStyle/>
          <a:p>
            <a:r>
              <a:rPr lang="en-US" altLang="en-US" sz="2400" dirty="0"/>
              <a:t>Advanced Modeling of Groundwater Flow (GW3099)</a:t>
            </a:r>
          </a:p>
          <a:p>
            <a:r>
              <a:rPr lang="en-US" altLang="en-US" sz="2400" dirty="0"/>
              <a:t>Lincoln, NE</a:t>
            </a:r>
          </a:p>
          <a:p>
            <a:r>
              <a:rPr lang="en-US" altLang="en-US" sz="2400" dirty="0"/>
              <a:t>October 22-26, 2018</a:t>
            </a:r>
            <a:endParaRPr lang="en-US" sz="2400" dirty="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MODFLOW-2005</a:t>
            </a:r>
          </a:p>
        </p:txBody>
      </p:sp>
      <p:sp>
        <p:nvSpPr>
          <p:cNvPr id="3" name="Content Placeholder 2"/>
          <p:cNvSpPr>
            <a:spLocks noGrp="1"/>
          </p:cNvSpPr>
          <p:nvPr>
            <p:ph idx="1"/>
          </p:nvPr>
        </p:nvSpPr>
        <p:spPr/>
        <p:txBody>
          <a:bodyPr/>
          <a:lstStyle/>
          <a:p>
            <a:r>
              <a:rPr lang="en-US" dirty="0"/>
              <a:t>Code redesigned to improve memory handling</a:t>
            </a:r>
          </a:p>
          <a:p>
            <a:r>
              <a:rPr lang="en-US" dirty="0"/>
              <a:t>Removed SEN and PES</a:t>
            </a:r>
          </a:p>
          <a:p>
            <a:endParaRPr lang="en-US" dirty="0"/>
          </a:p>
        </p:txBody>
      </p:sp>
      <p:pic>
        <p:nvPicPr>
          <p:cNvPr id="5" name="Picture 4"/>
          <p:cNvPicPr>
            <a:picLocks noChangeAspect="1"/>
          </p:cNvPicPr>
          <p:nvPr/>
        </p:nvPicPr>
        <p:blipFill>
          <a:blip r:embed="rId2"/>
          <a:stretch>
            <a:fillRect/>
          </a:stretch>
        </p:blipFill>
        <p:spPr>
          <a:xfrm>
            <a:off x="5486400" y="2362200"/>
            <a:ext cx="2709150" cy="3519237"/>
          </a:xfrm>
          <a:prstGeom prst="rect">
            <a:avLst/>
          </a:prstGeom>
        </p:spPr>
      </p:pic>
    </p:spTree>
    <p:extLst>
      <p:ext uri="{BB962C8B-B14F-4D97-AF65-F5344CB8AC3E}">
        <p14:creationId xmlns:p14="http://schemas.microsoft.com/office/powerpoint/2010/main" val="66932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bwMode="auto">
          <a:xfrm>
            <a:off x="1046789" y="3171153"/>
            <a:ext cx="7350606" cy="7697"/>
          </a:xfrm>
          <a:prstGeom prst="straightConnector1">
            <a:avLst/>
          </a:prstGeom>
          <a:solidFill>
            <a:schemeClr val="accent1"/>
          </a:solidFill>
          <a:ln w="57150" cap="flat" cmpd="sng" algn="ctr">
            <a:solidFill>
              <a:srgbClr val="FFFF00"/>
            </a:solidFill>
            <a:prstDash val="solid"/>
            <a:round/>
            <a:headEnd type="none" w="med" len="med"/>
            <a:tailEnd type="triangle"/>
          </a:ln>
          <a:effectLst/>
        </p:spPr>
      </p:cxnSp>
      <p:sp>
        <p:nvSpPr>
          <p:cNvPr id="19" name="Oval 18"/>
          <p:cNvSpPr/>
          <p:nvPr/>
        </p:nvSpPr>
        <p:spPr bwMode="auto">
          <a:xfrm>
            <a:off x="965586" y="3061857"/>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0" name="Oval 19"/>
          <p:cNvSpPr/>
          <p:nvPr/>
        </p:nvSpPr>
        <p:spPr bwMode="auto">
          <a:xfrm>
            <a:off x="4040141" y="3077251"/>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cxnSp>
        <p:nvCxnSpPr>
          <p:cNvPr id="57" name="Straight Connector 56"/>
          <p:cNvCxnSpPr/>
          <p:nvPr/>
        </p:nvCxnSpPr>
        <p:spPr bwMode="auto">
          <a:xfrm>
            <a:off x="5086158" y="3161917"/>
            <a:ext cx="5611" cy="456498"/>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21" name="Oval 20"/>
          <p:cNvSpPr/>
          <p:nvPr/>
        </p:nvSpPr>
        <p:spPr bwMode="auto">
          <a:xfrm>
            <a:off x="7114696" y="3077251"/>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4" name="TextBox 23"/>
          <p:cNvSpPr txBox="1"/>
          <p:nvPr/>
        </p:nvSpPr>
        <p:spPr>
          <a:xfrm>
            <a:off x="375613" y="2978729"/>
            <a:ext cx="641121" cy="338554"/>
          </a:xfrm>
          <a:prstGeom prst="rect">
            <a:avLst/>
          </a:prstGeom>
          <a:noFill/>
        </p:spPr>
        <p:txBody>
          <a:bodyPr wrap="none" rtlCol="0">
            <a:spAutoFit/>
          </a:bodyPr>
          <a:lstStyle/>
          <a:p>
            <a:r>
              <a:rPr lang="en-US" sz="1600" dirty="0">
                <a:solidFill>
                  <a:srgbClr val="FFFF00"/>
                </a:solidFill>
              </a:rPr>
              <a:t>2005</a:t>
            </a:r>
          </a:p>
        </p:txBody>
      </p:sp>
      <p:sp>
        <p:nvSpPr>
          <p:cNvPr id="26" name="TextBox 25"/>
          <p:cNvSpPr txBox="1"/>
          <p:nvPr/>
        </p:nvSpPr>
        <p:spPr>
          <a:xfrm>
            <a:off x="6910341" y="2786305"/>
            <a:ext cx="641121" cy="338554"/>
          </a:xfrm>
          <a:prstGeom prst="rect">
            <a:avLst/>
          </a:prstGeom>
          <a:noFill/>
        </p:spPr>
        <p:txBody>
          <a:bodyPr wrap="none" rtlCol="0">
            <a:spAutoFit/>
          </a:bodyPr>
          <a:lstStyle/>
          <a:p>
            <a:r>
              <a:rPr lang="en-US" sz="1600" dirty="0">
                <a:solidFill>
                  <a:srgbClr val="FFFF00"/>
                </a:solidFill>
              </a:rPr>
              <a:t>2015</a:t>
            </a:r>
          </a:p>
        </p:txBody>
      </p:sp>
      <p:cxnSp>
        <p:nvCxnSpPr>
          <p:cNvPr id="31" name="Straight Connector 30"/>
          <p:cNvCxnSpPr/>
          <p:nvPr/>
        </p:nvCxnSpPr>
        <p:spPr bwMode="auto">
          <a:xfrm>
            <a:off x="3294305" y="3163457"/>
            <a:ext cx="7696" cy="531089"/>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5" name="Straight Connector 34"/>
          <p:cNvCxnSpPr>
            <a:endCxn id="30" idx="2"/>
          </p:cNvCxnSpPr>
          <p:nvPr/>
        </p:nvCxnSpPr>
        <p:spPr bwMode="auto">
          <a:xfrm flipH="1" flipV="1">
            <a:off x="6549580" y="2786305"/>
            <a:ext cx="542" cy="377151"/>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61" name="Straight Connector 60"/>
          <p:cNvCxnSpPr/>
          <p:nvPr/>
        </p:nvCxnSpPr>
        <p:spPr bwMode="auto">
          <a:xfrm>
            <a:off x="2261372" y="3185009"/>
            <a:ext cx="7696" cy="531089"/>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40" name="Straight Connector 39"/>
          <p:cNvCxnSpPr/>
          <p:nvPr/>
        </p:nvCxnSpPr>
        <p:spPr bwMode="auto">
          <a:xfrm>
            <a:off x="7011939" y="3194244"/>
            <a:ext cx="7698" cy="623454"/>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43" name="Straight Connector 42"/>
          <p:cNvCxnSpPr/>
          <p:nvPr/>
        </p:nvCxnSpPr>
        <p:spPr bwMode="auto">
          <a:xfrm>
            <a:off x="1062183" y="3194244"/>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27" name="TextBox 26"/>
          <p:cNvSpPr txBox="1"/>
          <p:nvPr/>
        </p:nvSpPr>
        <p:spPr>
          <a:xfrm>
            <a:off x="3822316" y="3231191"/>
            <a:ext cx="641121" cy="338554"/>
          </a:xfrm>
          <a:prstGeom prst="rect">
            <a:avLst/>
          </a:prstGeom>
          <a:noFill/>
        </p:spPr>
        <p:txBody>
          <a:bodyPr wrap="none" rtlCol="0">
            <a:spAutoFit/>
          </a:bodyPr>
          <a:lstStyle/>
          <a:p>
            <a:r>
              <a:rPr lang="en-US" sz="1600" dirty="0">
                <a:solidFill>
                  <a:srgbClr val="FFFF00"/>
                </a:solidFill>
              </a:rPr>
              <a:t>2010</a:t>
            </a:r>
          </a:p>
        </p:txBody>
      </p:sp>
      <p:cxnSp>
        <p:nvCxnSpPr>
          <p:cNvPr id="47" name="Straight Connector 46"/>
          <p:cNvCxnSpPr/>
          <p:nvPr/>
        </p:nvCxnSpPr>
        <p:spPr bwMode="auto">
          <a:xfrm>
            <a:off x="1060644" y="2738584"/>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a:off x="4687455" y="2724729"/>
            <a:ext cx="5611" cy="456498"/>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55" name="Straight Connector 54"/>
          <p:cNvCxnSpPr/>
          <p:nvPr/>
        </p:nvCxnSpPr>
        <p:spPr bwMode="auto">
          <a:xfrm>
            <a:off x="3298924" y="2744742"/>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pic>
        <p:nvPicPr>
          <p:cNvPr id="62" name="Picture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68" y="1331575"/>
            <a:ext cx="848077" cy="110020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121" y="1703409"/>
            <a:ext cx="842495" cy="1090592"/>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963" y="3625669"/>
            <a:ext cx="844676" cy="1094758"/>
          </a:xfrm>
          <a:prstGeom prst="rect">
            <a:avLst/>
          </a:prstGeom>
        </p:spPr>
      </p:pic>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4242" y="3611935"/>
            <a:ext cx="820002" cy="1098612"/>
          </a:xfrm>
          <a:prstGeom prst="rect">
            <a:avLst/>
          </a:prstGeom>
        </p:spPr>
      </p:pic>
      <p:pic>
        <p:nvPicPr>
          <p:cNvPr id="38" name="Picture 3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27090" y="3625639"/>
            <a:ext cx="845086" cy="1092605"/>
          </a:xfrm>
          <a:prstGeom prst="rect">
            <a:avLst/>
          </a:prstGeom>
        </p:spPr>
      </p:pic>
      <p:pic>
        <p:nvPicPr>
          <p:cNvPr id="56" name="Picture 5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64363" y="3619480"/>
            <a:ext cx="848807" cy="1098763"/>
          </a:xfrm>
          <a:prstGeom prst="rect">
            <a:avLst/>
          </a:prstGeom>
        </p:spPr>
      </p:pic>
      <p:pic>
        <p:nvPicPr>
          <p:cNvPr id="60" name="Picture 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38036" y="3609880"/>
            <a:ext cx="865792" cy="1116060"/>
          </a:xfrm>
          <a:prstGeom prst="rect">
            <a:avLst/>
          </a:prstGeom>
        </p:spPr>
      </p:pic>
      <p:pic>
        <p:nvPicPr>
          <p:cNvPr id="30" name="Picture 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26790" y="1696470"/>
            <a:ext cx="845580" cy="1089835"/>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847881" y="1682362"/>
            <a:ext cx="848940" cy="1096245"/>
          </a:xfrm>
          <a:prstGeom prst="rect">
            <a:avLst/>
          </a:prstGeom>
        </p:spPr>
      </p:pic>
      <p:sp>
        <p:nvSpPr>
          <p:cNvPr id="5" name="Title 4"/>
          <p:cNvSpPr>
            <a:spLocks noGrp="1"/>
          </p:cNvSpPr>
          <p:nvPr>
            <p:ph type="title"/>
          </p:nvPr>
        </p:nvSpPr>
        <p:spPr>
          <a:xfrm>
            <a:off x="457200" y="515700"/>
            <a:ext cx="8226425" cy="738664"/>
          </a:xfrm>
        </p:spPr>
        <p:txBody>
          <a:bodyPr/>
          <a:lstStyle/>
          <a:p>
            <a:r>
              <a:rPr lang="en-US" dirty="0"/>
              <a:t>USGS MODFLOW Versions </a:t>
            </a:r>
            <a:br>
              <a:rPr lang="en-US" dirty="0"/>
            </a:br>
            <a:r>
              <a:rPr lang="en-US" dirty="0"/>
              <a:t>(since 2005)</a:t>
            </a:r>
          </a:p>
        </p:txBody>
      </p:sp>
      <p:pic>
        <p:nvPicPr>
          <p:cNvPr id="39" name="Picture 3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3619" y="1684475"/>
            <a:ext cx="809555" cy="1047951"/>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10667" y="4305838"/>
            <a:ext cx="846666" cy="1097338"/>
          </a:xfrm>
          <a:prstGeom prst="rect">
            <a:avLst/>
          </a:prstGeom>
        </p:spPr>
      </p:pic>
      <p:pic>
        <p:nvPicPr>
          <p:cNvPr id="59" name="Picture 5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1395" y="4817352"/>
            <a:ext cx="839208" cy="1086224"/>
          </a:xfrm>
          <a:prstGeom prst="rect">
            <a:avLst/>
          </a:prstGeom>
        </p:spPr>
      </p:pic>
      <p:pic>
        <p:nvPicPr>
          <p:cNvPr id="32" name="Picture 3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4712" y="1698063"/>
            <a:ext cx="865832" cy="1121337"/>
          </a:xfrm>
          <a:prstGeom prst="rect">
            <a:avLst/>
          </a:prstGeom>
        </p:spPr>
      </p:pic>
      <p:cxnSp>
        <p:nvCxnSpPr>
          <p:cNvPr id="33" name="Straight Connector 32"/>
          <p:cNvCxnSpPr/>
          <p:nvPr/>
        </p:nvCxnSpPr>
        <p:spPr bwMode="auto">
          <a:xfrm flipH="1" flipV="1">
            <a:off x="8077200" y="2819400"/>
            <a:ext cx="542" cy="377151"/>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54356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Themes</a:t>
            </a:r>
          </a:p>
        </p:txBody>
      </p:sp>
      <p:sp>
        <p:nvSpPr>
          <p:cNvPr id="3" name="Content Placeholder 2"/>
          <p:cNvSpPr>
            <a:spLocks noGrp="1"/>
          </p:cNvSpPr>
          <p:nvPr>
            <p:ph idx="1"/>
          </p:nvPr>
        </p:nvSpPr>
        <p:spPr>
          <a:xfrm>
            <a:off x="381000" y="1219200"/>
            <a:ext cx="8305800" cy="4495800"/>
          </a:xfrm>
        </p:spPr>
        <p:txBody>
          <a:bodyPr/>
          <a:lstStyle/>
          <a:p>
            <a:r>
              <a:rPr lang="en-US" sz="2000" dirty="0"/>
              <a:t>Coupled models and packages</a:t>
            </a:r>
          </a:p>
          <a:p>
            <a:pPr lvl="1"/>
            <a:r>
              <a:rPr lang="en-US" sz="1800" dirty="0"/>
              <a:t>Pipe flow (CFP, USG)</a:t>
            </a:r>
          </a:p>
          <a:p>
            <a:pPr lvl="1"/>
            <a:r>
              <a:rPr lang="en-US" sz="1800" dirty="0"/>
              <a:t>Surface water flow (SFR, LAK, SWR)</a:t>
            </a:r>
          </a:p>
          <a:p>
            <a:pPr lvl="1"/>
            <a:r>
              <a:rPr lang="en-US" sz="1800" dirty="0"/>
              <a:t>Unsaturated flow (VSF, UZF)</a:t>
            </a:r>
          </a:p>
          <a:p>
            <a:pPr lvl="1"/>
            <a:r>
              <a:rPr lang="en-US" sz="1800" dirty="0"/>
              <a:t>Solute transport (GWT)</a:t>
            </a:r>
          </a:p>
          <a:p>
            <a:pPr lvl="1"/>
            <a:r>
              <a:rPr lang="en-US" sz="1800" dirty="0"/>
              <a:t>Variable-density flow and transport (SEAWAT)</a:t>
            </a:r>
          </a:p>
          <a:p>
            <a:pPr lvl="1"/>
            <a:r>
              <a:rPr lang="en-US" sz="1800" dirty="0"/>
              <a:t>Watershed (GSFLOW)</a:t>
            </a:r>
          </a:p>
          <a:p>
            <a:pPr lvl="1"/>
            <a:r>
              <a:rPr lang="en-US" sz="1800" dirty="0"/>
              <a:t>Agricultural demand (OWHM)</a:t>
            </a:r>
          </a:p>
          <a:p>
            <a:r>
              <a:rPr lang="en-US" sz="2000" dirty="0"/>
              <a:t>Unstructured/asymmetric solvers (NWT, USG, SWR, CFP)</a:t>
            </a:r>
          </a:p>
          <a:p>
            <a:r>
              <a:rPr lang="en-US" sz="2000" dirty="0"/>
              <a:t>Multiple models and packages</a:t>
            </a:r>
          </a:p>
          <a:p>
            <a:pPr lvl="1"/>
            <a:r>
              <a:rPr lang="en-US" sz="1800" dirty="0"/>
              <a:t>Local grid refinement (MF-LGR)</a:t>
            </a:r>
          </a:p>
          <a:p>
            <a:pPr lvl="1"/>
            <a:r>
              <a:rPr lang="en-US" sz="1800" dirty="0"/>
              <a:t>Multiple packages of the same type (CDSS)</a:t>
            </a:r>
          </a:p>
        </p:txBody>
      </p:sp>
    </p:spTree>
    <p:extLst>
      <p:ext uri="{BB962C8B-B14F-4D97-AF65-F5344CB8AC3E}">
        <p14:creationId xmlns:p14="http://schemas.microsoft.com/office/powerpoint/2010/main" val="278568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08199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 Development</a:t>
            </a:r>
          </a:p>
        </p:txBody>
      </p:sp>
      <p:sp>
        <p:nvSpPr>
          <p:cNvPr id="17" name="Content Placeholder 16"/>
          <p:cNvSpPr>
            <a:spLocks noGrp="1"/>
          </p:cNvSpPr>
          <p:nvPr>
            <p:ph idx="1"/>
          </p:nvPr>
        </p:nvSpPr>
        <p:spPr>
          <a:xfrm>
            <a:off x="688110" y="1219200"/>
            <a:ext cx="7563042" cy="2185940"/>
          </a:xfrm>
        </p:spPr>
        <p:txBody>
          <a:bodyPr/>
          <a:lstStyle/>
          <a:p>
            <a:r>
              <a:rPr lang="en-US" sz="2400" u="sng" dirty="0"/>
              <a:t>Consolidate</a:t>
            </a:r>
            <a:r>
              <a:rPr lang="en-US" sz="2400" dirty="0"/>
              <a:t> popular capabilities from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1213"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11373" y="4399368"/>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3534" y="4396915"/>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9220" y="4413227"/>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49696" y="4398941"/>
            <a:ext cx="1077577" cy="1394900"/>
          </a:xfrm>
          <a:prstGeom prst="rect">
            <a:avLst/>
          </a:prstGeom>
        </p:spPr>
      </p:pic>
      <p:sp>
        <p:nvSpPr>
          <p:cNvPr id="10" name="TextBox 9"/>
          <p:cNvSpPr txBox="1"/>
          <p:nvPr/>
        </p:nvSpPr>
        <p:spPr>
          <a:xfrm>
            <a:off x="914400"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2236740"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3505202"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4796753"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6049820"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7436079"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39000" y="4397392"/>
            <a:ext cx="1047657" cy="1356818"/>
          </a:xfrm>
          <a:prstGeom prst="rect">
            <a:avLst/>
          </a:prstGeom>
        </p:spPr>
      </p:pic>
    </p:spTree>
    <p:extLst>
      <p:ext uri="{BB962C8B-B14F-4D97-AF65-F5344CB8AC3E}">
        <p14:creationId xmlns:p14="http://schemas.microsoft.com/office/powerpoint/2010/main" val="274059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a:t>
            </a:r>
          </a:p>
        </p:txBody>
      </p:sp>
      <p:sp>
        <p:nvSpPr>
          <p:cNvPr id="3" name="Content Placeholder 2"/>
          <p:cNvSpPr>
            <a:spLocks noGrp="1"/>
          </p:cNvSpPr>
          <p:nvPr>
            <p:ph idx="1"/>
          </p:nvPr>
        </p:nvSpPr>
        <p:spPr>
          <a:xfrm>
            <a:off x="381000" y="1295400"/>
            <a:ext cx="4267200" cy="4738437"/>
          </a:xfrm>
        </p:spPr>
        <p:txBody>
          <a:bodyPr/>
          <a:lstStyle/>
          <a:p>
            <a:r>
              <a:rPr lang="en-US" sz="2400" dirty="0"/>
              <a:t>Object oriented</a:t>
            </a:r>
          </a:p>
          <a:p>
            <a:pPr lvl="1"/>
            <a:r>
              <a:rPr lang="en-US" sz="2000" dirty="0"/>
              <a:t>Multiple models</a:t>
            </a:r>
          </a:p>
          <a:p>
            <a:pPr lvl="1"/>
            <a:r>
              <a:rPr lang="en-US" sz="2000" dirty="0"/>
              <a:t>Multiple packages</a:t>
            </a:r>
          </a:p>
          <a:p>
            <a:r>
              <a:rPr lang="en-US" sz="2400" dirty="0"/>
              <a:t>Control volume finite difference formulation</a:t>
            </a:r>
          </a:p>
          <a:p>
            <a:r>
              <a:rPr lang="en-US" sz="2400" dirty="0"/>
              <a:t>Regular grids or unstructured grids</a:t>
            </a:r>
          </a:p>
          <a:p>
            <a:r>
              <a:rPr lang="en-US" sz="2400" dirty="0"/>
              <a:t>Traditional or Newton Raphson formulation</a:t>
            </a:r>
          </a:p>
          <a:p>
            <a:r>
              <a:rPr lang="en-US" sz="2400" dirty="0"/>
              <a:t>New look and feel</a:t>
            </a:r>
          </a:p>
          <a:p>
            <a:r>
              <a:rPr lang="en-US" sz="2400" dirty="0"/>
              <a:t>Available now (6.0.3)</a:t>
            </a:r>
          </a:p>
        </p:txBody>
      </p:sp>
      <p:pic>
        <p:nvPicPr>
          <p:cNvPr id="6" name="Picture 5" descr="mf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28600"/>
            <a:ext cx="3905834" cy="3199306"/>
          </a:xfrm>
          <a:prstGeom prst="rect">
            <a:avLst/>
          </a:prstGeom>
        </p:spPr>
      </p:pic>
      <p:pic>
        <p:nvPicPr>
          <p:cNvPr id="5" name="Picture 4">
            <a:extLst>
              <a:ext uri="{FF2B5EF4-FFF2-40B4-BE49-F238E27FC236}">
                <a16:creationId xmlns:a16="http://schemas.microsoft.com/office/drawing/2014/main" id="{38F09AEF-C6B5-C94D-8654-0815C50B382A}"/>
              </a:ext>
            </a:extLst>
          </p:cNvPr>
          <p:cNvPicPr>
            <a:picLocks noChangeAspect="1"/>
          </p:cNvPicPr>
          <p:nvPr/>
        </p:nvPicPr>
        <p:blipFill>
          <a:blip r:embed="rId4"/>
          <a:stretch>
            <a:fillRect/>
          </a:stretch>
        </p:blipFill>
        <p:spPr>
          <a:xfrm>
            <a:off x="5132400" y="3832945"/>
            <a:ext cx="3116834" cy="2644055"/>
          </a:xfrm>
          <a:prstGeom prst="rect">
            <a:avLst/>
          </a:prstGeom>
        </p:spPr>
      </p:pic>
    </p:spTree>
    <p:extLst>
      <p:ext uri="{BB962C8B-B14F-4D97-AF65-F5344CB8AC3E}">
        <p14:creationId xmlns:p14="http://schemas.microsoft.com/office/powerpoint/2010/main" val="65214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4400" y="1143000"/>
            <a:ext cx="2041586" cy="26440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6600" y="1143000"/>
            <a:ext cx="2040430" cy="26440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8800" y="1165945"/>
            <a:ext cx="2042070" cy="2644055"/>
          </a:xfrm>
          <a:prstGeom prst="rect">
            <a:avLst/>
          </a:prstGeom>
        </p:spPr>
      </p:pic>
      <p:sp>
        <p:nvSpPr>
          <p:cNvPr id="11" name="TextBox 10"/>
          <p:cNvSpPr txBox="1"/>
          <p:nvPr/>
        </p:nvSpPr>
        <p:spPr>
          <a:xfrm>
            <a:off x="990600" y="3810000"/>
            <a:ext cx="6857999" cy="2062103"/>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Hughes, J.D., Langevin, C.D., and Banta, E.R., 2017, Documentation for the MODFLOW 6 framework: U.S. Geological Survey Techniques and Methods, book 6, chap. A57, 40 p., https://</a:t>
            </a:r>
            <a:r>
              <a:rPr lang="en-US" sz="1200" dirty="0" err="1">
                <a:solidFill>
                  <a:schemeClr val="accent3"/>
                </a:solidFill>
              </a:rPr>
              <a:t>doi.org</a:t>
            </a:r>
            <a:r>
              <a:rPr lang="en-US" sz="1200" dirty="0">
                <a:solidFill>
                  <a:schemeClr val="accent3"/>
                </a:solidFill>
              </a:rPr>
              <a:t>/10.3133/tm6A57.</a:t>
            </a:r>
          </a:p>
          <a:p>
            <a:pPr marL="171450" indent="-171450">
              <a:spcAft>
                <a:spcPts val="1200"/>
              </a:spcAft>
              <a:buFont typeface="Arial"/>
              <a:buChar char="•"/>
            </a:pPr>
            <a:r>
              <a:rPr lang="en-US" sz="1200" dirty="0">
                <a:solidFill>
                  <a:schemeClr val="accent3"/>
                </a:solidFill>
              </a:rPr>
              <a:t>Langevin, C.D., Hughes, J.D., Banta, E.R., </a:t>
            </a:r>
            <a:r>
              <a:rPr lang="en-US" sz="1200" dirty="0" err="1">
                <a:solidFill>
                  <a:schemeClr val="accent3"/>
                </a:solidFill>
              </a:rPr>
              <a:t>Niswonger</a:t>
            </a:r>
            <a:r>
              <a:rPr lang="en-US" sz="1200" dirty="0">
                <a:solidFill>
                  <a:schemeClr val="accent3"/>
                </a:solidFill>
              </a:rPr>
              <a:t>, R.G., </a:t>
            </a:r>
            <a:r>
              <a:rPr lang="en-US" sz="1200" dirty="0" err="1">
                <a:solidFill>
                  <a:schemeClr val="accent3"/>
                </a:solidFill>
              </a:rPr>
              <a:t>Panday</a:t>
            </a:r>
            <a:r>
              <a:rPr lang="en-US" sz="1200" dirty="0">
                <a:solidFill>
                  <a:schemeClr val="accent3"/>
                </a:solidFill>
              </a:rPr>
              <a:t>, </a:t>
            </a:r>
            <a:r>
              <a:rPr lang="en-US" sz="1200" dirty="0" err="1">
                <a:solidFill>
                  <a:schemeClr val="accent3"/>
                </a:solidFill>
              </a:rPr>
              <a:t>Sorab</a:t>
            </a:r>
            <a:r>
              <a:rPr lang="en-US" sz="1200" dirty="0">
                <a:solidFill>
                  <a:schemeClr val="accent3"/>
                </a:solidFill>
              </a:rPr>
              <a:t>, and Provost, A.M., 2017, Documentation for the MODFLOW 6 Groundwater Flow Model: U.S. Geological Survey Techniques and Methods, book 6, chap. A55, 197 p., https://</a:t>
            </a:r>
            <a:r>
              <a:rPr lang="en-US" sz="1200" dirty="0" err="1">
                <a:solidFill>
                  <a:schemeClr val="accent3"/>
                </a:solidFill>
              </a:rPr>
              <a:t>doi.org</a:t>
            </a:r>
            <a:r>
              <a:rPr lang="en-US" sz="1200" dirty="0">
                <a:solidFill>
                  <a:schemeClr val="accent3"/>
                </a:solidFill>
              </a:rPr>
              <a:t>/10.3133/tm6A55.</a:t>
            </a:r>
          </a:p>
          <a:p>
            <a:pPr marL="171450" indent="-171450">
              <a:spcAft>
                <a:spcPts val="1200"/>
              </a:spcAft>
              <a:buFont typeface="Arial"/>
              <a:buChar char="•"/>
            </a:pPr>
            <a:r>
              <a:rPr lang="en-US" sz="1200" dirty="0">
                <a:solidFill>
                  <a:schemeClr val="accent3"/>
                </a:solidFill>
              </a:rPr>
              <a:t>Provost, A.M., Langevin, C.D., and Hughes, J.D., 2017, Documentation for the "XT3D" option in the Node Property Flow (NPF) Package of MODFLOW 6: U.S. Geological Survey Techniques and Methods, book 6, chap. A56, 40 p., https://</a:t>
            </a:r>
            <a:r>
              <a:rPr lang="en-US" sz="1200" dirty="0" err="1">
                <a:solidFill>
                  <a:schemeClr val="accent3"/>
                </a:solidFill>
              </a:rPr>
              <a:t>doi.org</a:t>
            </a:r>
            <a:r>
              <a:rPr lang="en-US" sz="1200" dirty="0">
                <a:solidFill>
                  <a:schemeClr val="accent3"/>
                </a:solidFill>
              </a:rPr>
              <a:t>/10.3133/tm6A56.</a:t>
            </a:r>
          </a:p>
        </p:txBody>
      </p:sp>
    </p:spTree>
    <p:extLst>
      <p:ext uri="{BB962C8B-B14F-4D97-AF65-F5344CB8AC3E}">
        <p14:creationId xmlns:p14="http://schemas.microsoft.com/office/powerpoint/2010/main" val="121232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normAutofit/>
          </a:bodyPr>
          <a:lstStyle/>
          <a:p>
            <a:pPr algn="l"/>
            <a:r>
              <a:rPr lang="en-US" dirty="0"/>
              <a:t>USGS Support Software</a:t>
            </a:r>
          </a:p>
        </p:txBody>
      </p:sp>
      <p:sp>
        <p:nvSpPr>
          <p:cNvPr id="3" name="Content Placeholder 2"/>
          <p:cNvSpPr>
            <a:spLocks noGrp="1"/>
          </p:cNvSpPr>
          <p:nvPr>
            <p:ph idx="1"/>
          </p:nvPr>
        </p:nvSpPr>
        <p:spPr>
          <a:xfrm>
            <a:off x="457200" y="1295400"/>
            <a:ext cx="8229600" cy="3105979"/>
          </a:xfrm>
        </p:spPr>
        <p:txBody>
          <a:bodyPr/>
          <a:lstStyle/>
          <a:p>
            <a:r>
              <a:rPr lang="en-US" sz="2000" dirty="0"/>
              <a:t>MF5TO6</a:t>
            </a:r>
          </a:p>
          <a:p>
            <a:pPr lvl="1"/>
            <a:r>
              <a:rPr lang="en-US" sz="1800" dirty="0"/>
              <a:t>Included with MODFLOW 6</a:t>
            </a:r>
          </a:p>
          <a:p>
            <a:r>
              <a:rPr lang="en-US" sz="2000" dirty="0"/>
              <a:t>ZONEBUDGET</a:t>
            </a:r>
          </a:p>
          <a:p>
            <a:pPr lvl="1"/>
            <a:r>
              <a:rPr lang="en-US" sz="1800" dirty="0"/>
              <a:t>Included with MODFLOW 6</a:t>
            </a:r>
          </a:p>
          <a:p>
            <a:r>
              <a:rPr lang="en-US" sz="2000" dirty="0"/>
              <a:t>FLOPY for MODFLOW 6</a:t>
            </a:r>
          </a:p>
          <a:p>
            <a:pPr lvl="1"/>
            <a:r>
              <a:rPr lang="en-US" sz="1800" dirty="0"/>
              <a:t>Available now</a:t>
            </a:r>
          </a:p>
          <a:p>
            <a:r>
              <a:rPr lang="en-US" sz="2000" dirty="0"/>
              <a:t>MODPATH 7</a:t>
            </a:r>
          </a:p>
          <a:p>
            <a:pPr lvl="1"/>
            <a:r>
              <a:rPr lang="en-US" sz="1800" dirty="0"/>
              <a:t>Available for certain types of grids</a:t>
            </a:r>
          </a:p>
          <a:p>
            <a:r>
              <a:rPr lang="en-US" sz="2000" dirty="0"/>
              <a:t>MODELVIEWER</a:t>
            </a:r>
          </a:p>
          <a:p>
            <a:pPr lvl="1"/>
            <a:r>
              <a:rPr lang="en-US" sz="1800" dirty="0"/>
              <a:t>Beta available</a:t>
            </a:r>
          </a:p>
          <a:p>
            <a:r>
              <a:rPr lang="en-US" sz="2000" dirty="0"/>
              <a:t>MODELMUSE (Winston)</a:t>
            </a:r>
          </a:p>
          <a:p>
            <a:pPr lvl="1"/>
            <a:r>
              <a:rPr lang="en-US" sz="1600" dirty="0"/>
              <a:t>Beta version available</a:t>
            </a:r>
          </a:p>
        </p:txBody>
      </p:sp>
      <p:pic>
        <p:nvPicPr>
          <p:cNvPr id="4" name="Picture 3" descr="blocky.bmp"/>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76200"/>
            <a:ext cx="2216264" cy="18233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05400" y="4724400"/>
            <a:ext cx="3877949" cy="199817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77000" y="2057400"/>
            <a:ext cx="2495430" cy="2403686"/>
          </a:xfrm>
          <a:prstGeom prst="rect">
            <a:avLst/>
          </a:prstGeom>
        </p:spPr>
      </p:pic>
    </p:spTree>
    <p:extLst>
      <p:ext uri="{BB962C8B-B14F-4D97-AF65-F5344CB8AC3E}">
        <p14:creationId xmlns:p14="http://schemas.microsoft.com/office/powerpoint/2010/main" val="368422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 FRAMEWORK</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88215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577998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6858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6858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6858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6240752" y="1844552"/>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6508002" y="1577302"/>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5173952" y="2911352"/>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6858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6858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5968502" y="2116802"/>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5429002" y="2656302"/>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6858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5698752" y="2386552"/>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6858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6858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6858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4892552" y="3192752"/>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4625852" y="3459452"/>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4359152" y="3726152"/>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6199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a:t>
            </a:r>
          </a:p>
        </p:txBody>
      </p:sp>
      <p:sp>
        <p:nvSpPr>
          <p:cNvPr id="8" name="Text Placeholder 7"/>
          <p:cNvSpPr>
            <a:spLocks noGrp="1"/>
          </p:cNvSpPr>
          <p:nvPr>
            <p:ph type="body" idx="1"/>
          </p:nvPr>
        </p:nvSpPr>
        <p:spPr/>
        <p:txBody>
          <a:bodyPr/>
          <a:lstStyle/>
          <a:p>
            <a:endParaRPr lang="en-US"/>
          </a:p>
        </p:txBody>
      </p:sp>
      <p:pic>
        <p:nvPicPr>
          <p:cNvPr id="4" name="Picture 3" descr="tom_analog_1978">
            <a:extLst>
              <a:ext uri="{FF2B5EF4-FFF2-40B4-BE49-F238E27FC236}">
                <a16:creationId xmlns:a16="http://schemas.microsoft.com/office/drawing/2014/main" id="{96FA2937-B5A4-F043-B50D-C4EB4898B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224" y="457200"/>
            <a:ext cx="2863770" cy="228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56933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3019561"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2971800" y="4191000"/>
            <a:ext cx="3473177" cy="1097295"/>
          </a:xfrm>
          <a:prstGeom prst="rect">
            <a:avLst/>
          </a:prstGeom>
        </p:spPr>
      </p:pic>
    </p:spTree>
    <p:extLst>
      <p:ext uri="{BB962C8B-B14F-4D97-AF65-F5344CB8AC3E}">
        <p14:creationId xmlns:p14="http://schemas.microsoft.com/office/powerpoint/2010/main" val="170633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2057400" y="5149850"/>
            <a:ext cx="5473700" cy="1435100"/>
          </a:xfrm>
          <a:prstGeom prst="rect">
            <a:avLst/>
          </a:prstGeom>
          <a:solidFill>
            <a:schemeClr val="bg1"/>
          </a:solidFill>
        </p:spPr>
      </p:pic>
    </p:spTree>
    <p:extLst>
      <p:ext uri="{BB962C8B-B14F-4D97-AF65-F5344CB8AC3E}">
        <p14:creationId xmlns:p14="http://schemas.microsoft.com/office/powerpoint/2010/main" val="2745224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819400" y="3657600"/>
            <a:ext cx="4596300" cy="24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61166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70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5262672" y="3675731"/>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7" name="Freeform 26"/>
          <p:cNvSpPr/>
          <p:nvPr/>
        </p:nvSpPr>
        <p:spPr>
          <a:xfrm>
            <a:off x="5029200"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8" name="Freeform 27"/>
          <p:cNvSpPr/>
          <p:nvPr/>
        </p:nvSpPr>
        <p:spPr>
          <a:xfrm>
            <a:off x="6757405" y="3271090"/>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34246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962400" y="2209800"/>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4921693" y="1809690"/>
            <a:ext cx="2622107" cy="400110"/>
          </a:xfrm>
          <a:prstGeom prst="rect">
            <a:avLst/>
          </a:prstGeom>
          <a:noFill/>
        </p:spPr>
        <p:txBody>
          <a:bodyPr wrap="none" rtlCol="0">
            <a:spAutoFit/>
          </a:bodyPr>
          <a:lstStyle/>
          <a:p>
            <a:r>
              <a:rPr lang="en-US" sz="2000" dirty="0">
                <a:solidFill>
                  <a:schemeClr val="bg1"/>
                </a:solidFill>
              </a:rPr>
              <a:t>Simulation Name File</a:t>
            </a:r>
          </a:p>
        </p:txBody>
      </p:sp>
    </p:spTree>
    <p:extLst>
      <p:ext uri="{BB962C8B-B14F-4D97-AF65-F5344CB8AC3E}">
        <p14:creationId xmlns:p14="http://schemas.microsoft.com/office/powerpoint/2010/main" val="207248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899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267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3324968" y="2466801"/>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3328039" y="3006301"/>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3328039" y="3545801"/>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3328039" y="4085301"/>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3328039"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3328039"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3328039"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5638800" y="2514600"/>
            <a:ext cx="2976419" cy="3257657"/>
          </a:xfrm>
          <a:prstGeom prst="rect">
            <a:avLst/>
          </a:prstGeom>
        </p:spPr>
      </p:pic>
    </p:spTree>
    <p:extLst>
      <p:ext uri="{BB962C8B-B14F-4D97-AF65-F5344CB8AC3E}">
        <p14:creationId xmlns:p14="http://schemas.microsoft.com/office/powerpoint/2010/main" val="49266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Groundwater flow (</a:t>
            </a:r>
            <a:r>
              <a:rPr lang="en-US" dirty="0" err="1"/>
              <a:t>gwf</a:t>
            </a:r>
            <a:r>
              <a:rPr lang="en-US" dirty="0"/>
              <a: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9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Water Mover</a:t>
            </a:r>
          </a:p>
          <a:p>
            <a:r>
              <a:rPr lang="en-US" dirty="0"/>
              <a:t>New input structure</a:t>
            </a:r>
          </a:p>
        </p:txBody>
      </p:sp>
    </p:spTree>
    <p:extLst>
      <p:ext uri="{BB962C8B-B14F-4D97-AF65-F5344CB8AC3E}">
        <p14:creationId xmlns:p14="http://schemas.microsoft.com/office/powerpoint/2010/main" val="124863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38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0" y="28622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1600200" y="2133600"/>
          <a:ext cx="5486400" cy="381000"/>
        </p:xfrm>
        <a:graphic>
          <a:graphicData uri="http://schemas.openxmlformats.org/presentationml/2006/ole">
            <mc:AlternateContent xmlns:mc="http://schemas.openxmlformats.org/markup-compatibility/2006">
              <mc:Choice xmlns:v="urn:schemas-microsoft-com:vml" Requires="v">
                <p:oleObj spid="_x0000_s11648" name="Equation" r:id="rId3" imgW="3187700" imgH="228600" progId="Equation.3">
                  <p:embed/>
                </p:oleObj>
              </mc:Choice>
              <mc:Fallback>
                <p:oleObj name="Equation" r:id="rId3" imgW="3187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0"/>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1219200" y="3886200"/>
          <a:ext cx="5715000" cy="381000"/>
        </p:xfrm>
        <a:graphic>
          <a:graphicData uri="http://schemas.openxmlformats.org/presentationml/2006/ole">
            <mc:AlternateContent xmlns:mc="http://schemas.openxmlformats.org/markup-compatibility/2006">
              <mc:Choice xmlns:v="urn:schemas-microsoft-com:vml" Requires="v">
                <p:oleObj spid="_x0000_s11649" name="Equation" r:id="rId6" imgW="3416300" imgH="228600" progId="Equation.3">
                  <p:embed/>
                </p:oleObj>
              </mc:Choice>
              <mc:Fallback>
                <p:oleObj name="Equation" r:id="rId6" imgW="3416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1295400" y="4648200"/>
          <a:ext cx="6248400" cy="762000"/>
        </p:xfrm>
        <a:graphic>
          <a:graphicData uri="http://schemas.openxmlformats.org/presentationml/2006/ole">
            <mc:AlternateContent xmlns:mc="http://schemas.openxmlformats.org/markup-compatibility/2006">
              <mc:Choice xmlns:v="urn:schemas-microsoft-com:vml" Requires="v">
                <p:oleObj spid="_x0000_s11650" name="Equation" r:id="rId8" imgW="3543300" imgH="444500" progId="Equation.3">
                  <p:embed/>
                </p:oleObj>
              </mc:Choice>
              <mc:Fallback>
                <p:oleObj name="Equation" r:id="rId8" imgW="3543300" imgH="444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6928184" y="0"/>
            <a:ext cx="2215816" cy="1844342"/>
          </a:xfrm>
          <a:prstGeom prst="rect">
            <a:avLst/>
          </a:prstGeom>
        </p:spPr>
      </p:pic>
    </p:spTree>
    <p:extLst>
      <p:ext uri="{BB962C8B-B14F-4D97-AF65-F5344CB8AC3E}">
        <p14:creationId xmlns:p14="http://schemas.microsoft.com/office/powerpoint/2010/main" val="241279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History</a:t>
            </a:r>
          </a:p>
        </p:txBody>
      </p:sp>
      <p:sp>
        <p:nvSpPr>
          <p:cNvPr id="7" name="Content Placeholder 6"/>
          <p:cNvSpPr>
            <a:spLocks noGrp="1"/>
          </p:cNvSpPr>
          <p:nvPr>
            <p:ph sz="half" idx="1"/>
          </p:nvPr>
        </p:nvSpPr>
        <p:spPr/>
        <p:txBody>
          <a:bodyPr/>
          <a:lstStyle/>
          <a:p>
            <a:pPr>
              <a:defRPr/>
            </a:pPr>
            <a:r>
              <a:rPr lang="en-US" dirty="0"/>
              <a:t>1970’s proliferation of groundwater models led to numerous diverging codes within the USGS</a:t>
            </a:r>
          </a:p>
          <a:p>
            <a:pPr>
              <a:defRPr/>
            </a:pPr>
            <a:r>
              <a:rPr lang="en-US" dirty="0"/>
              <a:t>The best capabilities were combined to form MODFLOW</a:t>
            </a:r>
          </a:p>
        </p:txBody>
      </p:sp>
      <p:pic>
        <p:nvPicPr>
          <p:cNvPr id="19" name="Content Placeholder 18"/>
          <p:cNvPicPr>
            <a:picLocks noGrp="1" noChangeAspect="1"/>
          </p:cNvPicPr>
          <p:nvPr>
            <p:ph sz="half" idx="2"/>
          </p:nvPr>
        </p:nvPicPr>
        <p:blipFill>
          <a:blip r:embed="rId2"/>
          <a:srcRect l="-8689" r="-8689"/>
          <a:stretch>
            <a:fillRect/>
          </a:stretch>
        </p:blipFill>
        <p:spPr/>
      </p:pic>
    </p:spTree>
    <p:extLst>
      <p:ext uri="{BB962C8B-B14F-4D97-AF65-F5344CB8AC3E}">
        <p14:creationId xmlns:p14="http://schemas.microsoft.com/office/powerpoint/2010/main" val="2473951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793488"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Rearranged for Solution</a:t>
            </a:r>
          </a:p>
        </p:txBody>
      </p:sp>
      <p:pic>
        <p:nvPicPr>
          <p:cNvPr id="4" name="Picture 3"/>
          <p:cNvPicPr>
            <a:picLocks noChangeAspect="1"/>
          </p:cNvPicPr>
          <p:nvPr/>
        </p:nvPicPr>
        <p:blipFill>
          <a:blip r:embed="rId2"/>
          <a:stretch>
            <a:fillRect/>
          </a:stretch>
        </p:blipFill>
        <p:spPr>
          <a:xfrm>
            <a:off x="685800" y="1905000"/>
            <a:ext cx="6870023" cy="1130727"/>
          </a:xfrm>
          <a:prstGeom prst="rect">
            <a:avLst/>
          </a:prstGeom>
        </p:spPr>
      </p:pic>
      <p:pic>
        <p:nvPicPr>
          <p:cNvPr id="5" name="Picture 4"/>
          <p:cNvPicPr>
            <a:picLocks noChangeAspect="1"/>
          </p:cNvPicPr>
          <p:nvPr/>
        </p:nvPicPr>
        <p:blipFill>
          <a:blip r:embed="rId3"/>
          <a:stretch>
            <a:fillRect/>
          </a:stretch>
        </p:blipFill>
        <p:spPr>
          <a:xfrm>
            <a:off x="5181600" y="3581400"/>
            <a:ext cx="2032382" cy="734711"/>
          </a:xfrm>
          <a:prstGeom prst="rect">
            <a:avLst/>
          </a:prstGeom>
        </p:spPr>
      </p:pic>
      <p:pic>
        <p:nvPicPr>
          <p:cNvPr id="6" name="Picture 5"/>
          <p:cNvPicPr>
            <a:picLocks noChangeAspect="1"/>
          </p:cNvPicPr>
          <p:nvPr/>
        </p:nvPicPr>
        <p:blipFill>
          <a:blip r:embed="rId4"/>
          <a:stretch>
            <a:fillRect/>
          </a:stretch>
        </p:blipFill>
        <p:spPr>
          <a:xfrm>
            <a:off x="3200400" y="4665547"/>
            <a:ext cx="4026596" cy="973253"/>
          </a:xfrm>
          <a:prstGeom prst="rect">
            <a:avLst/>
          </a:prstGeom>
        </p:spPr>
      </p:pic>
    </p:spTree>
    <p:extLst>
      <p:ext uri="{BB962C8B-B14F-4D97-AF65-F5344CB8AC3E}">
        <p14:creationId xmlns:p14="http://schemas.microsoft.com/office/powerpoint/2010/main" val="275637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9214-6F58-3940-97A6-47F899E1141A}"/>
              </a:ext>
            </a:extLst>
          </p:cNvPr>
          <p:cNvSpPr>
            <a:spLocks noGrp="1"/>
          </p:cNvSpPr>
          <p:nvPr>
            <p:ph type="title"/>
          </p:nvPr>
        </p:nvSpPr>
        <p:spPr/>
        <p:txBody>
          <a:bodyPr/>
          <a:lstStyle/>
          <a:p>
            <a:r>
              <a:rPr lang="en-US" dirty="0"/>
              <a:t>CVFD Accuracy Considerations</a:t>
            </a:r>
          </a:p>
        </p:txBody>
      </p:sp>
      <p:sp>
        <p:nvSpPr>
          <p:cNvPr id="3" name="Rectangle 2">
            <a:extLst>
              <a:ext uri="{FF2B5EF4-FFF2-40B4-BE49-F238E27FC236}">
                <a16:creationId xmlns:a16="http://schemas.microsoft.com/office/drawing/2014/main" id="{67193142-B27A-7146-B2EF-AE2D782F92A5}"/>
              </a:ext>
            </a:extLst>
          </p:cNvPr>
          <p:cNvSpPr/>
          <p:nvPr/>
        </p:nvSpPr>
        <p:spPr bwMode="auto">
          <a:xfrm>
            <a:off x="2039912" y="14630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4" name="Rectangle 3">
            <a:extLst>
              <a:ext uri="{FF2B5EF4-FFF2-40B4-BE49-F238E27FC236}">
                <a16:creationId xmlns:a16="http://schemas.microsoft.com/office/drawing/2014/main" id="{EA1A1F1F-C5D3-614C-9FBD-C2E5BE79F0FA}"/>
              </a:ext>
            </a:extLst>
          </p:cNvPr>
          <p:cNvSpPr/>
          <p:nvPr/>
        </p:nvSpPr>
        <p:spPr bwMode="auto">
          <a:xfrm>
            <a:off x="2954312" y="14630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5" name="Rectangle 4">
            <a:extLst>
              <a:ext uri="{FF2B5EF4-FFF2-40B4-BE49-F238E27FC236}">
                <a16:creationId xmlns:a16="http://schemas.microsoft.com/office/drawing/2014/main" id="{E8A58712-CD76-6840-9C81-D5747D6A433D}"/>
              </a:ext>
            </a:extLst>
          </p:cNvPr>
          <p:cNvSpPr/>
          <p:nvPr/>
        </p:nvSpPr>
        <p:spPr bwMode="auto">
          <a:xfrm>
            <a:off x="2039912" y="23012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6" name="Rectangle 5">
            <a:extLst>
              <a:ext uri="{FF2B5EF4-FFF2-40B4-BE49-F238E27FC236}">
                <a16:creationId xmlns:a16="http://schemas.microsoft.com/office/drawing/2014/main" id="{42F1DAEE-722A-3B4E-8B77-4B98D01F24BE}"/>
              </a:ext>
            </a:extLst>
          </p:cNvPr>
          <p:cNvSpPr/>
          <p:nvPr/>
        </p:nvSpPr>
        <p:spPr bwMode="auto">
          <a:xfrm>
            <a:off x="2954312" y="23012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7" name="Triangle 6">
            <a:extLst>
              <a:ext uri="{FF2B5EF4-FFF2-40B4-BE49-F238E27FC236}">
                <a16:creationId xmlns:a16="http://schemas.microsoft.com/office/drawing/2014/main" id="{4B3D74BA-5DA9-8A4E-995A-2CFD0956EC62}"/>
              </a:ext>
            </a:extLst>
          </p:cNvPr>
          <p:cNvSpPr/>
          <p:nvPr/>
        </p:nvSpPr>
        <p:spPr bwMode="auto">
          <a:xfrm>
            <a:off x="4191000" y="1600200"/>
            <a:ext cx="1219200" cy="1219200"/>
          </a:xfrm>
          <a:prstGeom prst="triangle">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riangle 7">
            <a:extLst>
              <a:ext uri="{FF2B5EF4-FFF2-40B4-BE49-F238E27FC236}">
                <a16:creationId xmlns:a16="http://schemas.microsoft.com/office/drawing/2014/main" id="{AF59F48A-99C4-AD41-8240-67A9D8405518}"/>
              </a:ext>
            </a:extLst>
          </p:cNvPr>
          <p:cNvSpPr/>
          <p:nvPr/>
        </p:nvSpPr>
        <p:spPr bwMode="auto">
          <a:xfrm rot="18438688">
            <a:off x="4706912" y="1355445"/>
            <a:ext cx="1219200" cy="1219200"/>
          </a:xfrm>
          <a:prstGeom prst="triangle">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Rectangle 10">
            <a:extLst>
              <a:ext uri="{FF2B5EF4-FFF2-40B4-BE49-F238E27FC236}">
                <a16:creationId xmlns:a16="http://schemas.microsoft.com/office/drawing/2014/main" id="{7B238D02-1768-B143-9856-0B647C7055CC}"/>
              </a:ext>
            </a:extLst>
          </p:cNvPr>
          <p:cNvSpPr/>
          <p:nvPr/>
        </p:nvSpPr>
        <p:spPr bwMode="auto">
          <a:xfrm>
            <a:off x="2954312" y="41910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2" name="Rectangle 11">
            <a:extLst>
              <a:ext uri="{FF2B5EF4-FFF2-40B4-BE49-F238E27FC236}">
                <a16:creationId xmlns:a16="http://schemas.microsoft.com/office/drawing/2014/main" id="{4DEC1AC2-1F20-0E47-AC2E-42CD9C9F424B}"/>
              </a:ext>
            </a:extLst>
          </p:cNvPr>
          <p:cNvSpPr/>
          <p:nvPr/>
        </p:nvSpPr>
        <p:spPr bwMode="auto">
          <a:xfrm>
            <a:off x="3868712" y="41910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3" name="Rectangle 12">
            <a:extLst>
              <a:ext uri="{FF2B5EF4-FFF2-40B4-BE49-F238E27FC236}">
                <a16:creationId xmlns:a16="http://schemas.microsoft.com/office/drawing/2014/main" id="{63F37A45-0FC4-D443-A5A3-3AAC48E85B77}"/>
              </a:ext>
            </a:extLst>
          </p:cNvPr>
          <p:cNvSpPr/>
          <p:nvPr/>
        </p:nvSpPr>
        <p:spPr bwMode="auto">
          <a:xfrm>
            <a:off x="2954312" y="50292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4" name="Rectangle 13">
            <a:extLst>
              <a:ext uri="{FF2B5EF4-FFF2-40B4-BE49-F238E27FC236}">
                <a16:creationId xmlns:a16="http://schemas.microsoft.com/office/drawing/2014/main" id="{5A77A2E3-BB12-EF4B-9DB2-1BF3C0BA8015}"/>
              </a:ext>
            </a:extLst>
          </p:cNvPr>
          <p:cNvSpPr/>
          <p:nvPr/>
        </p:nvSpPr>
        <p:spPr bwMode="auto">
          <a:xfrm>
            <a:off x="3868712" y="50292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5" name="Rectangle 14">
            <a:extLst>
              <a:ext uri="{FF2B5EF4-FFF2-40B4-BE49-F238E27FC236}">
                <a16:creationId xmlns:a16="http://schemas.microsoft.com/office/drawing/2014/main" id="{738A711E-0527-C14F-9239-89F7BC395E47}"/>
              </a:ext>
            </a:extLst>
          </p:cNvPr>
          <p:cNvSpPr/>
          <p:nvPr/>
        </p:nvSpPr>
        <p:spPr bwMode="auto">
          <a:xfrm>
            <a:off x="3868712" y="4198034"/>
            <a:ext cx="457200" cy="4191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6" name="Rectangle 15">
            <a:extLst>
              <a:ext uri="{FF2B5EF4-FFF2-40B4-BE49-F238E27FC236}">
                <a16:creationId xmlns:a16="http://schemas.microsoft.com/office/drawing/2014/main" id="{7DEFB399-8452-D646-B148-FEC899575487}"/>
              </a:ext>
            </a:extLst>
          </p:cNvPr>
          <p:cNvSpPr/>
          <p:nvPr/>
        </p:nvSpPr>
        <p:spPr bwMode="auto">
          <a:xfrm>
            <a:off x="4325912" y="4624168"/>
            <a:ext cx="457200" cy="412066"/>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8" name="Hexagon 17">
            <a:extLst>
              <a:ext uri="{FF2B5EF4-FFF2-40B4-BE49-F238E27FC236}">
                <a16:creationId xmlns:a16="http://schemas.microsoft.com/office/drawing/2014/main" id="{B2BCC743-5397-7A49-AD6F-9F72CAC114BE}"/>
              </a:ext>
            </a:extLst>
          </p:cNvPr>
          <p:cNvSpPr/>
          <p:nvPr/>
        </p:nvSpPr>
        <p:spPr bwMode="auto">
          <a:xfrm>
            <a:off x="6391681" y="1995414"/>
            <a:ext cx="1219200" cy="1077937"/>
          </a:xfrm>
          <a:prstGeom prst="hexagon">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Hexagon 18">
            <a:extLst>
              <a:ext uri="{FF2B5EF4-FFF2-40B4-BE49-F238E27FC236}">
                <a16:creationId xmlns:a16="http://schemas.microsoft.com/office/drawing/2014/main" id="{3CBC6FB3-96D2-EB49-844A-CC8DF4BEC1F4}"/>
              </a:ext>
            </a:extLst>
          </p:cNvPr>
          <p:cNvSpPr/>
          <p:nvPr/>
        </p:nvSpPr>
        <p:spPr bwMode="auto">
          <a:xfrm>
            <a:off x="7357757" y="1456445"/>
            <a:ext cx="1219200" cy="1077937"/>
          </a:xfrm>
          <a:prstGeom prst="hexagon">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0" name="TextBox 19">
            <a:extLst>
              <a:ext uri="{FF2B5EF4-FFF2-40B4-BE49-F238E27FC236}">
                <a16:creationId xmlns:a16="http://schemas.microsoft.com/office/drawing/2014/main" id="{5379EE75-26FC-694C-879F-1D8F25B4771F}"/>
              </a:ext>
            </a:extLst>
          </p:cNvPr>
          <p:cNvSpPr txBox="1"/>
          <p:nvPr/>
        </p:nvSpPr>
        <p:spPr>
          <a:xfrm>
            <a:off x="265622" y="1600200"/>
            <a:ext cx="1867978" cy="1323439"/>
          </a:xfrm>
          <a:prstGeom prst="rect">
            <a:avLst/>
          </a:prstGeom>
          <a:noFill/>
        </p:spPr>
        <p:txBody>
          <a:bodyPr wrap="square" rtlCol="0">
            <a:spAutoFit/>
          </a:bodyPr>
          <a:lstStyle/>
          <a:p>
            <a:r>
              <a:rPr lang="en-US" sz="1600" dirty="0">
                <a:solidFill>
                  <a:schemeClr val="bg1"/>
                </a:solidFill>
              </a:rPr>
              <a:t>Line connecting cell centers bisects shared face at a right angle</a:t>
            </a:r>
          </a:p>
        </p:txBody>
      </p:sp>
      <p:sp>
        <p:nvSpPr>
          <p:cNvPr id="21" name="TextBox 20">
            <a:extLst>
              <a:ext uri="{FF2B5EF4-FFF2-40B4-BE49-F238E27FC236}">
                <a16:creationId xmlns:a16="http://schemas.microsoft.com/office/drawing/2014/main" id="{469FD63F-210D-984D-9DFC-10C944F0A5B2}"/>
              </a:ext>
            </a:extLst>
          </p:cNvPr>
          <p:cNvSpPr txBox="1"/>
          <p:nvPr/>
        </p:nvSpPr>
        <p:spPr>
          <a:xfrm>
            <a:off x="265622" y="4228513"/>
            <a:ext cx="1867978" cy="1323439"/>
          </a:xfrm>
          <a:prstGeom prst="rect">
            <a:avLst/>
          </a:prstGeom>
          <a:noFill/>
        </p:spPr>
        <p:txBody>
          <a:bodyPr wrap="square" rtlCol="0">
            <a:spAutoFit/>
          </a:bodyPr>
          <a:lstStyle/>
          <a:p>
            <a:r>
              <a:rPr lang="en-US" sz="1600" dirty="0">
                <a:solidFill>
                  <a:schemeClr val="bg1"/>
                </a:solidFill>
              </a:rPr>
              <a:t>Line connecting cell centers does not bisect shared face at a right angle</a:t>
            </a:r>
          </a:p>
        </p:txBody>
      </p:sp>
      <p:sp>
        <p:nvSpPr>
          <p:cNvPr id="22" name="Oval 21">
            <a:extLst>
              <a:ext uri="{FF2B5EF4-FFF2-40B4-BE49-F238E27FC236}">
                <a16:creationId xmlns:a16="http://schemas.microsoft.com/office/drawing/2014/main" id="{FE059B41-2FDD-C540-9E9A-77566AFC044E}"/>
              </a:ext>
            </a:extLst>
          </p:cNvPr>
          <p:cNvSpPr/>
          <p:nvPr/>
        </p:nvSpPr>
        <p:spPr bwMode="auto">
          <a:xfrm>
            <a:off x="2432582" y="1856868"/>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3" name="Oval 22">
            <a:extLst>
              <a:ext uri="{FF2B5EF4-FFF2-40B4-BE49-F238E27FC236}">
                <a16:creationId xmlns:a16="http://schemas.microsoft.com/office/drawing/2014/main" id="{53402CDC-A5E1-574C-B46F-0D1928E56A44}"/>
              </a:ext>
            </a:extLst>
          </p:cNvPr>
          <p:cNvSpPr/>
          <p:nvPr/>
        </p:nvSpPr>
        <p:spPr bwMode="auto">
          <a:xfrm>
            <a:off x="3341410" y="1849582"/>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4" name="Oval 23">
            <a:extLst>
              <a:ext uri="{FF2B5EF4-FFF2-40B4-BE49-F238E27FC236}">
                <a16:creationId xmlns:a16="http://schemas.microsoft.com/office/drawing/2014/main" id="{BA95D090-D20C-A248-B671-40A266A45BC5}"/>
              </a:ext>
            </a:extLst>
          </p:cNvPr>
          <p:cNvSpPr/>
          <p:nvPr/>
        </p:nvSpPr>
        <p:spPr bwMode="auto">
          <a:xfrm>
            <a:off x="2426910" y="265106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5" name="Oval 24">
            <a:extLst>
              <a:ext uri="{FF2B5EF4-FFF2-40B4-BE49-F238E27FC236}">
                <a16:creationId xmlns:a16="http://schemas.microsoft.com/office/drawing/2014/main" id="{6F22B9B6-76AD-D249-B867-ADED4810C733}"/>
              </a:ext>
            </a:extLst>
          </p:cNvPr>
          <p:cNvSpPr/>
          <p:nvPr/>
        </p:nvSpPr>
        <p:spPr bwMode="auto">
          <a:xfrm>
            <a:off x="3337151" y="265106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6" name="Oval 25">
            <a:extLst>
              <a:ext uri="{FF2B5EF4-FFF2-40B4-BE49-F238E27FC236}">
                <a16:creationId xmlns:a16="http://schemas.microsoft.com/office/drawing/2014/main" id="{2FE19590-37C1-3643-862A-97AB9543D020}"/>
              </a:ext>
            </a:extLst>
          </p:cNvPr>
          <p:cNvSpPr/>
          <p:nvPr/>
        </p:nvSpPr>
        <p:spPr bwMode="auto">
          <a:xfrm>
            <a:off x="4709789" y="2350080"/>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7" name="Oval 26">
            <a:extLst>
              <a:ext uri="{FF2B5EF4-FFF2-40B4-BE49-F238E27FC236}">
                <a16:creationId xmlns:a16="http://schemas.microsoft.com/office/drawing/2014/main" id="{874EC87E-198D-4841-BD42-F9AFB79E6761}"/>
              </a:ext>
            </a:extLst>
          </p:cNvPr>
          <p:cNvSpPr/>
          <p:nvPr/>
        </p:nvSpPr>
        <p:spPr bwMode="auto">
          <a:xfrm>
            <a:off x="5366152" y="2001982"/>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8" name="Oval 27">
            <a:extLst>
              <a:ext uri="{FF2B5EF4-FFF2-40B4-BE49-F238E27FC236}">
                <a16:creationId xmlns:a16="http://schemas.microsoft.com/office/drawing/2014/main" id="{4ACAE5CD-B890-1E4A-8C28-BCEA9B559DF5}"/>
              </a:ext>
            </a:extLst>
          </p:cNvPr>
          <p:cNvSpPr/>
          <p:nvPr/>
        </p:nvSpPr>
        <p:spPr bwMode="auto">
          <a:xfrm>
            <a:off x="3341410" y="4554895"/>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9" name="Oval 28">
            <a:extLst>
              <a:ext uri="{FF2B5EF4-FFF2-40B4-BE49-F238E27FC236}">
                <a16:creationId xmlns:a16="http://schemas.microsoft.com/office/drawing/2014/main" id="{3BD8AC5A-2F2B-2D44-A31A-437714293AF5}"/>
              </a:ext>
            </a:extLst>
          </p:cNvPr>
          <p:cNvSpPr/>
          <p:nvPr/>
        </p:nvSpPr>
        <p:spPr bwMode="auto">
          <a:xfrm>
            <a:off x="4027110" y="4338311"/>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0" name="Oval 29">
            <a:extLst>
              <a:ext uri="{FF2B5EF4-FFF2-40B4-BE49-F238E27FC236}">
                <a16:creationId xmlns:a16="http://schemas.microsoft.com/office/drawing/2014/main" id="{A17B4941-A8C5-3849-8FEB-B18623DF0435}"/>
              </a:ext>
            </a:extLst>
          </p:cNvPr>
          <p:cNvSpPr/>
          <p:nvPr/>
        </p:nvSpPr>
        <p:spPr bwMode="auto">
          <a:xfrm>
            <a:off x="4038274" y="4743343"/>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1" name="Oval 30">
            <a:extLst>
              <a:ext uri="{FF2B5EF4-FFF2-40B4-BE49-F238E27FC236}">
                <a16:creationId xmlns:a16="http://schemas.microsoft.com/office/drawing/2014/main" id="{342D8F7A-D419-124D-ADAB-F052F45F4B2C}"/>
              </a:ext>
            </a:extLst>
          </p:cNvPr>
          <p:cNvSpPr/>
          <p:nvPr/>
        </p:nvSpPr>
        <p:spPr bwMode="auto">
          <a:xfrm>
            <a:off x="4484310" y="4338311"/>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2" name="Oval 31">
            <a:extLst>
              <a:ext uri="{FF2B5EF4-FFF2-40B4-BE49-F238E27FC236}">
                <a16:creationId xmlns:a16="http://schemas.microsoft.com/office/drawing/2014/main" id="{C9DC94A2-DCCF-3845-9F2D-5AB975BB1868}"/>
              </a:ext>
            </a:extLst>
          </p:cNvPr>
          <p:cNvSpPr/>
          <p:nvPr/>
        </p:nvSpPr>
        <p:spPr bwMode="auto">
          <a:xfrm>
            <a:off x="4484310" y="4743343"/>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3" name="Oval 32">
            <a:extLst>
              <a:ext uri="{FF2B5EF4-FFF2-40B4-BE49-F238E27FC236}">
                <a16:creationId xmlns:a16="http://schemas.microsoft.com/office/drawing/2014/main" id="{82415E78-061C-4249-AF39-7E31F36E4ACA}"/>
              </a:ext>
            </a:extLst>
          </p:cNvPr>
          <p:cNvSpPr/>
          <p:nvPr/>
        </p:nvSpPr>
        <p:spPr bwMode="auto">
          <a:xfrm>
            <a:off x="3333172" y="5379027"/>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4" name="Oval 33">
            <a:extLst>
              <a:ext uri="{FF2B5EF4-FFF2-40B4-BE49-F238E27FC236}">
                <a16:creationId xmlns:a16="http://schemas.microsoft.com/office/drawing/2014/main" id="{8432F29E-F6BA-B64D-8D72-CA8F53AED013}"/>
              </a:ext>
            </a:extLst>
          </p:cNvPr>
          <p:cNvSpPr/>
          <p:nvPr/>
        </p:nvSpPr>
        <p:spPr bwMode="auto">
          <a:xfrm>
            <a:off x="4243494" y="538730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5" name="Oval 34">
            <a:extLst>
              <a:ext uri="{FF2B5EF4-FFF2-40B4-BE49-F238E27FC236}">
                <a16:creationId xmlns:a16="http://schemas.microsoft.com/office/drawing/2014/main" id="{82CBAB83-3BBB-9E40-ABF1-D5B96C58082A}"/>
              </a:ext>
            </a:extLst>
          </p:cNvPr>
          <p:cNvSpPr/>
          <p:nvPr/>
        </p:nvSpPr>
        <p:spPr bwMode="auto">
          <a:xfrm>
            <a:off x="6956385" y="2480119"/>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6" name="Oval 35">
            <a:extLst>
              <a:ext uri="{FF2B5EF4-FFF2-40B4-BE49-F238E27FC236}">
                <a16:creationId xmlns:a16="http://schemas.microsoft.com/office/drawing/2014/main" id="{9F7DD484-2646-CD47-85FB-DECE17E62214}"/>
              </a:ext>
            </a:extLst>
          </p:cNvPr>
          <p:cNvSpPr/>
          <p:nvPr/>
        </p:nvSpPr>
        <p:spPr bwMode="auto">
          <a:xfrm>
            <a:off x="7901951" y="1926140"/>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cxnSp>
        <p:nvCxnSpPr>
          <p:cNvPr id="38" name="Straight Connector 37">
            <a:extLst>
              <a:ext uri="{FF2B5EF4-FFF2-40B4-BE49-F238E27FC236}">
                <a16:creationId xmlns:a16="http://schemas.microsoft.com/office/drawing/2014/main" id="{A1A12E2C-183D-8C48-AABA-9A301E11AE4A}"/>
              </a:ext>
            </a:extLst>
          </p:cNvPr>
          <p:cNvCxnSpPr>
            <a:stCxn id="22" idx="6"/>
            <a:endCxn id="23" idx="2"/>
          </p:cNvCxnSpPr>
          <p:nvPr/>
        </p:nvCxnSpPr>
        <p:spPr bwMode="auto">
          <a:xfrm flipV="1">
            <a:off x="2572986" y="1918855"/>
            <a:ext cx="768424" cy="7286"/>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a:extLst>
              <a:ext uri="{FF2B5EF4-FFF2-40B4-BE49-F238E27FC236}">
                <a16:creationId xmlns:a16="http://schemas.microsoft.com/office/drawing/2014/main" id="{542BCCFD-1582-E140-B9B1-E8E0F3EE3659}"/>
              </a:ext>
            </a:extLst>
          </p:cNvPr>
          <p:cNvCxnSpPr>
            <a:cxnSpLocks/>
          </p:cNvCxnSpPr>
          <p:nvPr/>
        </p:nvCxnSpPr>
        <p:spPr bwMode="auto">
          <a:xfrm flipV="1">
            <a:off x="4869069" y="2131725"/>
            <a:ext cx="481663" cy="236769"/>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a:extLst>
              <a:ext uri="{FF2B5EF4-FFF2-40B4-BE49-F238E27FC236}">
                <a16:creationId xmlns:a16="http://schemas.microsoft.com/office/drawing/2014/main" id="{05A20AAF-882B-5441-94A4-B32F32D4877B}"/>
              </a:ext>
            </a:extLst>
          </p:cNvPr>
          <p:cNvCxnSpPr>
            <a:cxnSpLocks/>
          </p:cNvCxnSpPr>
          <p:nvPr/>
        </p:nvCxnSpPr>
        <p:spPr bwMode="auto">
          <a:xfrm flipV="1">
            <a:off x="7111483" y="2057401"/>
            <a:ext cx="762218" cy="431224"/>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a:extLst>
              <a:ext uri="{FF2B5EF4-FFF2-40B4-BE49-F238E27FC236}">
                <a16:creationId xmlns:a16="http://schemas.microsoft.com/office/drawing/2014/main" id="{4CDAF44F-8CA6-334B-8B8A-149434235740}"/>
              </a:ext>
            </a:extLst>
          </p:cNvPr>
          <p:cNvCxnSpPr>
            <a:cxnSpLocks/>
          </p:cNvCxnSpPr>
          <p:nvPr/>
        </p:nvCxnSpPr>
        <p:spPr bwMode="auto">
          <a:xfrm flipV="1">
            <a:off x="3481276" y="4419600"/>
            <a:ext cx="542726" cy="176431"/>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75588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Spatial Discretization</a:t>
            </a:r>
          </a:p>
        </p:txBody>
      </p:sp>
      <p:sp>
        <p:nvSpPr>
          <p:cNvPr id="3" name="Content Placeholder 2"/>
          <p:cNvSpPr>
            <a:spLocks noGrp="1"/>
          </p:cNvSpPr>
          <p:nvPr>
            <p:ph idx="1"/>
          </p:nvPr>
        </p:nvSpPr>
        <p:spPr>
          <a:xfrm>
            <a:off x="457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038600"/>
            <a:ext cx="2943187" cy="141121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962400"/>
            <a:ext cx="1904761" cy="200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6248400"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31806" y="3527241"/>
            <a:ext cx="5516241" cy="26449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 by Vertices (DISV)</a:t>
            </a:r>
          </a:p>
        </p:txBody>
      </p:sp>
      <p:sp>
        <p:nvSpPr>
          <p:cNvPr id="5" name="Content Placeholder 4"/>
          <p:cNvSpPr>
            <a:spLocks noGrp="1"/>
          </p:cNvSpPr>
          <p:nvPr>
            <p:ph idx="1"/>
          </p:nvPr>
        </p:nvSpPr>
        <p:spPr/>
        <p:txBody>
          <a:bodyPr/>
          <a:lstStyle/>
          <a:p>
            <a:r>
              <a:rPr lang="en-US" dirty="0"/>
              <a:t>Boundary fitted grids!</a:t>
            </a:r>
          </a:p>
          <a:p>
            <a:r>
              <a:rPr lang="en-US" dirty="0"/>
              <a:t>Allows unstructured grids to be constructed using common mesh generators</a:t>
            </a:r>
          </a:p>
          <a:p>
            <a:r>
              <a:rPr lang="en-US" dirty="0"/>
              <a:t>Layered</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91200" y="3581400"/>
            <a:ext cx="2889786" cy="28438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0800" y="3810000"/>
            <a:ext cx="2766765" cy="2185169"/>
          </a:xfrm>
          <a:prstGeom prst="rect">
            <a:avLst/>
          </a:prstGeom>
        </p:spPr>
      </p:pic>
    </p:spTree>
    <p:extLst>
      <p:ext uri="{BB962C8B-B14F-4D97-AF65-F5344CB8AC3E}">
        <p14:creationId xmlns:p14="http://schemas.microsoft.com/office/powerpoint/2010/main" val="3970248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(cont.)</a:t>
            </a:r>
          </a:p>
        </p:txBody>
      </p:sp>
      <p:sp>
        <p:nvSpPr>
          <p:cNvPr id="3" name="Content Placeholder 2"/>
          <p:cNvSpPr>
            <a:spLocks noGrp="1"/>
          </p:cNvSpPr>
          <p:nvPr>
            <p:ph sz="half" idx="1"/>
          </p:nvPr>
        </p:nvSpPr>
        <p:spPr/>
        <p:txBody>
          <a:bodyPr/>
          <a:lstStyle/>
          <a:p>
            <a:r>
              <a:rPr lang="en-US" dirty="0"/>
              <a:t>User provides</a:t>
            </a:r>
          </a:p>
          <a:p>
            <a:pPr lvl="1"/>
            <a:r>
              <a:rPr lang="en-US" dirty="0"/>
              <a:t>List of </a:t>
            </a:r>
            <a:r>
              <a:rPr lang="en-US" dirty="0" err="1"/>
              <a:t>x,y</a:t>
            </a:r>
            <a:r>
              <a:rPr lang="en-US" dirty="0"/>
              <a:t> vertices</a:t>
            </a:r>
          </a:p>
          <a:p>
            <a:pPr lvl="1"/>
            <a:r>
              <a:rPr lang="en-US" dirty="0"/>
              <a:t>List of vertices for each cell</a:t>
            </a:r>
          </a:p>
          <a:p>
            <a:r>
              <a:rPr lang="en-US" dirty="0"/>
              <a:t>MODFLOW determines cell connectivity</a:t>
            </a:r>
          </a:p>
          <a:p>
            <a:pPr lvl="1"/>
            <a:endParaRPr lang="en-US" dirty="0"/>
          </a:p>
          <a:p>
            <a:pPr lvl="1"/>
            <a:endParaRPr lang="en-US" dirty="0"/>
          </a:p>
        </p:txBody>
      </p:sp>
      <p:sp>
        <p:nvSpPr>
          <p:cNvPr id="5" name="Content Placeholder 4"/>
          <p:cNvSpPr>
            <a:spLocks noGrp="1"/>
          </p:cNvSpPr>
          <p:nvPr>
            <p:ph sz="half" idx="2"/>
          </p:nvPr>
        </p:nvSpPr>
        <p:spPr/>
        <p:txBody>
          <a:bodyPr/>
          <a:lstStyle/>
          <a:p>
            <a:endParaRPr lang="en-US"/>
          </a:p>
        </p:txBody>
      </p:sp>
      <p:pic>
        <p:nvPicPr>
          <p:cNvPr id="2" name="Picture 1"/>
          <p:cNvPicPr>
            <a:picLocks noChangeAspect="1"/>
          </p:cNvPicPr>
          <p:nvPr/>
        </p:nvPicPr>
        <p:blipFill>
          <a:blip r:embed="rId2"/>
          <a:stretch>
            <a:fillRect/>
          </a:stretch>
        </p:blipFill>
        <p:spPr>
          <a:xfrm>
            <a:off x="4203532" y="1568469"/>
            <a:ext cx="4753500" cy="4050885"/>
          </a:xfrm>
          <a:prstGeom prst="rect">
            <a:avLst/>
          </a:prstGeom>
        </p:spPr>
      </p:pic>
    </p:spTree>
    <p:extLst>
      <p:ext uri="{BB962C8B-B14F-4D97-AF65-F5344CB8AC3E}">
        <p14:creationId xmlns:p14="http://schemas.microsoft.com/office/powerpoint/2010/main" val="2205056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(cont.)</a:t>
            </a:r>
          </a:p>
        </p:txBody>
      </p:sp>
      <p:sp>
        <p:nvSpPr>
          <p:cNvPr id="3" name="Content Placeholder 2"/>
          <p:cNvSpPr>
            <a:spLocks noGrp="1"/>
          </p:cNvSpPr>
          <p:nvPr>
            <p:ph idx="1"/>
          </p:nvPr>
        </p:nvSpPr>
        <p:spPr/>
        <p:txBody>
          <a:bodyPr/>
          <a:lstStyle/>
          <a:p>
            <a:r>
              <a:rPr lang="en-US" dirty="0"/>
              <a:t>Cells are referenced by (layer, cell number)</a:t>
            </a:r>
          </a:p>
          <a:p>
            <a:r>
              <a:rPr lang="en-US" dirty="0"/>
              <a:t>Not immune to CVFD accuracy considerations</a:t>
            </a:r>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3635" y="2971800"/>
            <a:ext cx="2427982" cy="26666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7" descr="D:\users\langevin\ModelDevelopment\mfusg\presentations\2013_MODFLOW_Langevin\hesch\Chris\coarseus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22398" y="2971800"/>
            <a:ext cx="2535237"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williston0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8635" y="2971800"/>
            <a:ext cx="2624365" cy="2613867"/>
          </a:xfrm>
          <a:prstGeom prst="rect">
            <a:avLst/>
          </a:prstGeom>
        </p:spPr>
      </p:pic>
    </p:spTree>
    <p:extLst>
      <p:ext uri="{BB962C8B-B14F-4D97-AF65-F5344CB8AC3E}">
        <p14:creationId xmlns:p14="http://schemas.microsoft.com/office/powerpoint/2010/main" val="362865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Ghost-Node Correction (GNC) Package</a:t>
            </a:r>
          </a:p>
        </p:txBody>
      </p:sp>
      <p:sp>
        <p:nvSpPr>
          <p:cNvPr id="4" name="Rectangle 3"/>
          <p:cNvSpPr/>
          <p:nvPr/>
        </p:nvSpPr>
        <p:spPr bwMode="auto">
          <a:xfrm>
            <a:off x="1512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5" name="Rectangle 4"/>
          <p:cNvSpPr/>
          <p:nvPr/>
        </p:nvSpPr>
        <p:spPr bwMode="auto">
          <a:xfrm>
            <a:off x="3417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 name="Rectangle 5"/>
          <p:cNvSpPr/>
          <p:nvPr/>
        </p:nvSpPr>
        <p:spPr bwMode="auto">
          <a:xfrm>
            <a:off x="5322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7" name="Rectangle 6"/>
          <p:cNvSpPr/>
          <p:nvPr/>
        </p:nvSpPr>
        <p:spPr bwMode="auto">
          <a:xfrm>
            <a:off x="1512808" y="3200400"/>
            <a:ext cx="685800"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8" name="Rectangle 7"/>
          <p:cNvSpPr/>
          <p:nvPr/>
        </p:nvSpPr>
        <p:spPr bwMode="auto">
          <a:xfrm>
            <a:off x="2198608" y="3200400"/>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9" name="Rectangle 8"/>
          <p:cNvSpPr/>
          <p:nvPr/>
        </p:nvSpPr>
        <p:spPr bwMode="auto">
          <a:xfrm>
            <a:off x="2824877" y="3200400"/>
            <a:ext cx="592931"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0" name="Rectangle 9"/>
          <p:cNvSpPr/>
          <p:nvPr/>
        </p:nvSpPr>
        <p:spPr bwMode="auto">
          <a:xfrm>
            <a:off x="3417808" y="3200400"/>
            <a:ext cx="673894"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1" name="Rectangle 10"/>
          <p:cNvSpPr/>
          <p:nvPr/>
        </p:nvSpPr>
        <p:spPr bwMode="auto">
          <a:xfrm>
            <a:off x="4091702" y="3200400"/>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2" name="Rectangle 11"/>
          <p:cNvSpPr/>
          <p:nvPr/>
        </p:nvSpPr>
        <p:spPr bwMode="auto">
          <a:xfrm>
            <a:off x="4717971" y="3200400"/>
            <a:ext cx="604837"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3" name="Rectangle 12"/>
          <p:cNvSpPr/>
          <p:nvPr/>
        </p:nvSpPr>
        <p:spPr bwMode="auto">
          <a:xfrm>
            <a:off x="5322808" y="3198019"/>
            <a:ext cx="685800"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4" name="Rectangle 13"/>
          <p:cNvSpPr/>
          <p:nvPr/>
        </p:nvSpPr>
        <p:spPr bwMode="auto">
          <a:xfrm>
            <a:off x="6008608" y="3198019"/>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5" name="Rectangle 14"/>
          <p:cNvSpPr/>
          <p:nvPr/>
        </p:nvSpPr>
        <p:spPr bwMode="auto">
          <a:xfrm>
            <a:off x="6634877" y="3198019"/>
            <a:ext cx="592931"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6" name="Oval 15"/>
          <p:cNvSpPr/>
          <p:nvPr/>
        </p:nvSpPr>
        <p:spPr bwMode="auto">
          <a:xfrm>
            <a:off x="246530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2" name="Oval 21"/>
          <p:cNvSpPr/>
          <p:nvPr/>
        </p:nvSpPr>
        <p:spPr bwMode="auto">
          <a:xfrm>
            <a:off x="432458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3" name="Oval 22"/>
          <p:cNvSpPr/>
          <p:nvPr/>
        </p:nvSpPr>
        <p:spPr bwMode="auto">
          <a:xfrm>
            <a:off x="622958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4" name="Oval 23"/>
          <p:cNvSpPr/>
          <p:nvPr/>
        </p:nvSpPr>
        <p:spPr bwMode="auto">
          <a:xfrm>
            <a:off x="1809988"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5" name="Oval 24"/>
          <p:cNvSpPr/>
          <p:nvPr/>
        </p:nvSpPr>
        <p:spPr bwMode="auto">
          <a:xfrm>
            <a:off x="24660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6" name="Oval 25"/>
          <p:cNvSpPr/>
          <p:nvPr/>
        </p:nvSpPr>
        <p:spPr bwMode="auto">
          <a:xfrm>
            <a:off x="30756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7" name="Oval 26"/>
          <p:cNvSpPr/>
          <p:nvPr/>
        </p:nvSpPr>
        <p:spPr bwMode="auto">
          <a:xfrm>
            <a:off x="3709035"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8" name="Oval 27"/>
          <p:cNvSpPr/>
          <p:nvPr/>
        </p:nvSpPr>
        <p:spPr bwMode="auto">
          <a:xfrm>
            <a:off x="4359116"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9" name="Oval 28"/>
          <p:cNvSpPr/>
          <p:nvPr/>
        </p:nvSpPr>
        <p:spPr bwMode="auto">
          <a:xfrm>
            <a:off x="4974669" y="34594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0" name="Oval 29"/>
          <p:cNvSpPr/>
          <p:nvPr/>
        </p:nvSpPr>
        <p:spPr bwMode="auto">
          <a:xfrm>
            <a:off x="5619988"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1" name="Oval 30"/>
          <p:cNvSpPr/>
          <p:nvPr/>
        </p:nvSpPr>
        <p:spPr bwMode="auto">
          <a:xfrm>
            <a:off x="6275308" y="34594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2" name="Oval 31"/>
          <p:cNvSpPr/>
          <p:nvPr/>
        </p:nvSpPr>
        <p:spPr bwMode="auto">
          <a:xfrm>
            <a:off x="68856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41" name="Object 40"/>
          <p:cNvGraphicFramePr>
            <a:graphicFrameLocks noChangeAspect="1"/>
          </p:cNvGraphicFramePr>
          <p:nvPr>
            <p:extLst/>
          </p:nvPr>
        </p:nvGraphicFramePr>
        <p:xfrm>
          <a:off x="4281488" y="2438400"/>
          <a:ext cx="177800" cy="190500"/>
        </p:xfrm>
        <a:graphic>
          <a:graphicData uri="http://schemas.openxmlformats.org/presentationml/2006/ole">
            <mc:AlternateContent xmlns:mc="http://schemas.openxmlformats.org/markup-compatibility/2006">
              <mc:Choice xmlns:v="urn:schemas-microsoft-com:vml" Requires="v">
                <p:oleObj spid="_x0000_s14385" name="Equation" r:id="rId4" imgW="177646" imgH="190335" progId="Equation.3">
                  <p:embed/>
                </p:oleObj>
              </mc:Choice>
              <mc:Fallback>
                <p:oleObj name="Equation" r:id="rId4" imgW="177646" imgH="190335" progId="Equation.3">
                  <p:embed/>
                  <p:pic>
                    <p:nvPicPr>
                      <p:cNvPr id="41"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488" y="2438400"/>
                        <a:ext cx="1778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5-Point Star 32"/>
          <p:cNvSpPr/>
          <p:nvPr/>
        </p:nvSpPr>
        <p:spPr bwMode="auto">
          <a:xfrm>
            <a:off x="3709035" y="2240280"/>
            <a:ext cx="91440" cy="91440"/>
          </a:xfrm>
          <a:prstGeom prst="star5">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43" name="Object 42"/>
          <p:cNvGraphicFramePr>
            <a:graphicFrameLocks noChangeAspect="1"/>
          </p:cNvGraphicFramePr>
          <p:nvPr>
            <p:extLst/>
          </p:nvPr>
        </p:nvGraphicFramePr>
        <p:xfrm>
          <a:off x="3641725" y="1936750"/>
          <a:ext cx="190500" cy="228600"/>
        </p:xfrm>
        <a:graphic>
          <a:graphicData uri="http://schemas.openxmlformats.org/presentationml/2006/ole">
            <mc:AlternateContent xmlns:mc="http://schemas.openxmlformats.org/markup-compatibility/2006">
              <mc:Choice xmlns:v="urn:schemas-microsoft-com:vml" Requires="v">
                <p:oleObj spid="_x0000_s14386" name="Equation" r:id="rId6" imgW="190500" imgH="228600" progId="Equation.3">
                  <p:embed/>
                </p:oleObj>
              </mc:Choice>
              <mc:Fallback>
                <p:oleObj name="Equation" r:id="rId6" imgW="190500" imgH="228600" progId="Equation.3">
                  <p:embed/>
                  <p:pic>
                    <p:nvPicPr>
                      <p:cNvPr id="43"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1725" y="1936750"/>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extLst/>
          </p:nvPr>
        </p:nvGraphicFramePr>
        <p:xfrm>
          <a:off x="1545828" y="4114800"/>
          <a:ext cx="1930400" cy="330200"/>
        </p:xfrm>
        <a:graphic>
          <a:graphicData uri="http://schemas.openxmlformats.org/presentationml/2006/ole">
            <mc:AlternateContent xmlns:mc="http://schemas.openxmlformats.org/markup-compatibility/2006">
              <mc:Choice xmlns:v="urn:schemas-microsoft-com:vml" Requires="v">
                <p:oleObj spid="_x0000_s14387" name="Equation" r:id="rId8" imgW="1930400" imgH="330200" progId="Equation.3">
                  <p:embed/>
                </p:oleObj>
              </mc:Choice>
              <mc:Fallback>
                <p:oleObj name="Equation" r:id="rId8" imgW="1930400" imgH="330200" progId="Equation.3">
                  <p:embed/>
                  <p:pic>
                    <p:nvPicPr>
                      <p:cNvPr id="46"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5828" y="4114800"/>
                        <a:ext cx="1930400" cy="330200"/>
                      </a:xfrm>
                      <a:prstGeom prst="rect">
                        <a:avLst/>
                      </a:prstGeom>
                      <a:solidFill>
                        <a:schemeClr val="accent1"/>
                      </a:solidFill>
                    </p:spPr>
                  </p:pic>
                </p:oleObj>
              </mc:Fallback>
            </mc:AlternateContent>
          </a:graphicData>
        </a:graphic>
      </p:graphicFrame>
      <p:sp>
        <p:nvSpPr>
          <p:cNvPr id="47" name="TextBox 46"/>
          <p:cNvSpPr txBox="1"/>
          <p:nvPr/>
        </p:nvSpPr>
        <p:spPr>
          <a:xfrm>
            <a:off x="3583212" y="4083814"/>
            <a:ext cx="4073551" cy="400110"/>
          </a:xfrm>
          <a:prstGeom prst="rect">
            <a:avLst/>
          </a:prstGeom>
          <a:noFill/>
        </p:spPr>
        <p:txBody>
          <a:bodyPr wrap="none" rtlCol="0">
            <a:spAutoFit/>
          </a:bodyPr>
          <a:lstStyle/>
          <a:p>
            <a:r>
              <a:rPr lang="en-US" sz="2000" dirty="0">
                <a:solidFill>
                  <a:schemeClr val="accent1"/>
                </a:solidFill>
              </a:rPr>
              <a:t>standard finite volume formulation</a:t>
            </a:r>
          </a:p>
        </p:txBody>
      </p:sp>
      <p:graphicFrame>
        <p:nvGraphicFramePr>
          <p:cNvPr id="40" name="Object 39"/>
          <p:cNvGraphicFramePr>
            <a:graphicFrameLocks noChangeAspect="1"/>
          </p:cNvGraphicFramePr>
          <p:nvPr>
            <p:extLst/>
          </p:nvPr>
        </p:nvGraphicFramePr>
        <p:xfrm>
          <a:off x="2405063" y="2393950"/>
          <a:ext cx="177800" cy="279400"/>
        </p:xfrm>
        <a:graphic>
          <a:graphicData uri="http://schemas.openxmlformats.org/presentationml/2006/ole">
            <mc:AlternateContent xmlns:mc="http://schemas.openxmlformats.org/markup-compatibility/2006">
              <mc:Choice xmlns:v="urn:schemas-microsoft-com:vml" Requires="v">
                <p:oleObj spid="_x0000_s14388" name="Equation" r:id="rId10" imgW="177646" imgH="279158" progId="Equation.3">
                  <p:embed/>
                </p:oleObj>
              </mc:Choice>
              <mc:Fallback>
                <p:oleObj name="Equation" r:id="rId10" imgW="177646" imgH="279158" progId="Equation.3">
                  <p:embed/>
                  <p:pic>
                    <p:nvPicPr>
                      <p:cNvPr id="4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5063" y="2393950"/>
                        <a:ext cx="17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43"/>
          <p:cNvGraphicFramePr>
            <a:graphicFrameLocks noChangeAspect="1"/>
          </p:cNvGraphicFramePr>
          <p:nvPr>
            <p:extLst/>
          </p:nvPr>
        </p:nvGraphicFramePr>
        <p:xfrm>
          <a:off x="3640138" y="3235325"/>
          <a:ext cx="228600" cy="190500"/>
        </p:xfrm>
        <a:graphic>
          <a:graphicData uri="http://schemas.openxmlformats.org/presentationml/2006/ole">
            <mc:AlternateContent xmlns:mc="http://schemas.openxmlformats.org/markup-compatibility/2006">
              <mc:Choice xmlns:v="urn:schemas-microsoft-com:vml" Requires="v">
                <p:oleObj spid="_x0000_s14389" name="Equation" r:id="rId12" imgW="228600" imgH="190500" progId="Equation.3">
                  <p:embed/>
                </p:oleObj>
              </mc:Choice>
              <mc:Fallback>
                <p:oleObj name="Equation" r:id="rId12" imgW="228600" imgH="190500" progId="Equation.3">
                  <p:embed/>
                  <p:pic>
                    <p:nvPicPr>
                      <p:cNvPr id="44"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138" y="3235325"/>
                        <a:ext cx="2286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7"/>
          <p:cNvGraphicFramePr>
            <a:graphicFrameLocks noChangeAspect="1"/>
          </p:cNvGraphicFramePr>
          <p:nvPr>
            <p:extLst/>
          </p:nvPr>
        </p:nvGraphicFramePr>
        <p:xfrm>
          <a:off x="1471613" y="5181600"/>
          <a:ext cx="2019300" cy="355600"/>
        </p:xfrm>
        <a:graphic>
          <a:graphicData uri="http://schemas.openxmlformats.org/presentationml/2006/ole">
            <mc:AlternateContent xmlns:mc="http://schemas.openxmlformats.org/markup-compatibility/2006">
              <mc:Choice xmlns:v="urn:schemas-microsoft-com:vml" Requires="v">
                <p:oleObj spid="_x0000_s14390" name="Equation" r:id="rId14" imgW="2019240" imgH="355320" progId="Equation.3">
                  <p:embed/>
                </p:oleObj>
              </mc:Choice>
              <mc:Fallback>
                <p:oleObj name="Equation" r:id="rId14" imgW="2019240" imgH="355320" progId="Equation.3">
                  <p:embed/>
                  <p:pic>
                    <p:nvPicPr>
                      <p:cNvPr id="48" name="Object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1613" y="5181600"/>
                        <a:ext cx="2019300" cy="355600"/>
                      </a:xfrm>
                      <a:prstGeom prst="rect">
                        <a:avLst/>
                      </a:prstGeom>
                      <a:solidFill>
                        <a:schemeClr val="accent1"/>
                      </a:solidFill>
                    </p:spPr>
                  </p:pic>
                </p:oleObj>
              </mc:Fallback>
            </mc:AlternateContent>
          </a:graphicData>
        </a:graphic>
      </p:graphicFrame>
      <p:sp>
        <p:nvSpPr>
          <p:cNvPr id="50" name="TextBox 49"/>
          <p:cNvSpPr txBox="1"/>
          <p:nvPr/>
        </p:nvSpPr>
        <p:spPr>
          <a:xfrm>
            <a:off x="3507011" y="5169724"/>
            <a:ext cx="2377574" cy="400110"/>
          </a:xfrm>
          <a:prstGeom prst="rect">
            <a:avLst/>
          </a:prstGeom>
          <a:noFill/>
        </p:spPr>
        <p:txBody>
          <a:bodyPr wrap="none" rtlCol="0">
            <a:spAutoFit/>
          </a:bodyPr>
          <a:lstStyle/>
          <a:p>
            <a:r>
              <a:rPr lang="en-US" sz="2000" dirty="0">
                <a:solidFill>
                  <a:schemeClr val="accent1"/>
                </a:solidFill>
              </a:rPr>
              <a:t>head at ghost node</a:t>
            </a:r>
          </a:p>
        </p:txBody>
      </p:sp>
      <p:sp>
        <p:nvSpPr>
          <p:cNvPr id="37" name="TextBox 36"/>
          <p:cNvSpPr txBox="1"/>
          <p:nvPr/>
        </p:nvSpPr>
        <p:spPr>
          <a:xfrm>
            <a:off x="3974795" y="5638800"/>
            <a:ext cx="4102405" cy="400110"/>
          </a:xfrm>
          <a:prstGeom prst="rect">
            <a:avLst/>
          </a:prstGeom>
          <a:noFill/>
        </p:spPr>
        <p:txBody>
          <a:bodyPr wrap="none" rtlCol="0">
            <a:spAutoFit/>
          </a:bodyPr>
          <a:lstStyle/>
          <a:p>
            <a:r>
              <a:rPr lang="en-US" sz="2000" dirty="0">
                <a:solidFill>
                  <a:schemeClr val="accent1"/>
                </a:solidFill>
              </a:rPr>
              <a:t>optional formulation in MODFLOW</a:t>
            </a:r>
          </a:p>
        </p:txBody>
      </p:sp>
      <p:graphicFrame>
        <p:nvGraphicFramePr>
          <p:cNvPr id="39" name="Object 134"/>
          <p:cNvGraphicFramePr>
            <a:graphicFrameLocks noChangeAspect="1"/>
          </p:cNvGraphicFramePr>
          <p:nvPr/>
        </p:nvGraphicFramePr>
        <p:xfrm>
          <a:off x="1524000" y="4648200"/>
          <a:ext cx="1981200" cy="417095"/>
        </p:xfrm>
        <a:graphic>
          <a:graphicData uri="http://schemas.openxmlformats.org/presentationml/2006/ole">
            <mc:AlternateContent xmlns:mc="http://schemas.openxmlformats.org/markup-compatibility/2006">
              <mc:Choice xmlns:v="urn:schemas-microsoft-com:vml" Requires="v">
                <p:oleObj spid="_x0000_s14391" name="Equation" r:id="rId16" imgW="1205977" imgH="253890" progId="Equation.DSMT4">
                  <p:embed/>
                </p:oleObj>
              </mc:Choice>
              <mc:Fallback>
                <p:oleObj name="Equation" r:id="rId16" imgW="1205977" imgH="253890" progId="Equation.DSMT4">
                  <p:embed/>
                  <p:pic>
                    <p:nvPicPr>
                      <p:cNvPr id="39" name="Object 1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4000" y="4648200"/>
                        <a:ext cx="1981200" cy="417095"/>
                      </a:xfrm>
                      <a:prstGeom prst="rect">
                        <a:avLst/>
                      </a:prstGeom>
                      <a:solidFill>
                        <a:schemeClr val="accent1"/>
                      </a:solidFill>
                    </p:spPr>
                  </p:pic>
                </p:oleObj>
              </mc:Fallback>
            </mc:AlternateContent>
          </a:graphicData>
        </a:graphic>
      </p:graphicFrame>
      <p:sp>
        <p:nvSpPr>
          <p:cNvPr id="42" name="TextBox 41"/>
          <p:cNvSpPr txBox="1"/>
          <p:nvPr/>
        </p:nvSpPr>
        <p:spPr>
          <a:xfrm>
            <a:off x="3581400" y="4648200"/>
            <a:ext cx="2932213" cy="400110"/>
          </a:xfrm>
          <a:prstGeom prst="rect">
            <a:avLst/>
          </a:prstGeom>
          <a:noFill/>
        </p:spPr>
        <p:txBody>
          <a:bodyPr wrap="none" rtlCol="0">
            <a:spAutoFit/>
          </a:bodyPr>
          <a:lstStyle/>
          <a:p>
            <a:r>
              <a:rPr lang="en-US" sz="2000" dirty="0">
                <a:solidFill>
                  <a:schemeClr val="accent1"/>
                </a:solidFill>
              </a:rPr>
              <a:t>ghost-node  formulation</a:t>
            </a:r>
          </a:p>
        </p:txBody>
      </p:sp>
      <p:graphicFrame>
        <p:nvGraphicFramePr>
          <p:cNvPr id="17" name="Object 16"/>
          <p:cNvGraphicFramePr>
            <a:graphicFrameLocks noChangeAspect="1"/>
          </p:cNvGraphicFramePr>
          <p:nvPr>
            <p:extLst/>
          </p:nvPr>
        </p:nvGraphicFramePr>
        <p:xfrm>
          <a:off x="710882" y="5661055"/>
          <a:ext cx="3187700" cy="355600"/>
        </p:xfrm>
        <a:graphic>
          <a:graphicData uri="http://schemas.openxmlformats.org/presentationml/2006/ole">
            <mc:AlternateContent xmlns:mc="http://schemas.openxmlformats.org/markup-compatibility/2006">
              <mc:Choice xmlns:v="urn:schemas-microsoft-com:vml" Requires="v">
                <p:oleObj spid="_x0000_s14392" name="Equation" r:id="rId18" imgW="3187440" imgH="355320" progId="Equation.3">
                  <p:embed/>
                </p:oleObj>
              </mc:Choice>
              <mc:Fallback>
                <p:oleObj name="Equation" r:id="rId18" imgW="3187440" imgH="355320" progId="Equation.3">
                  <p:embed/>
                  <p:pic>
                    <p:nvPicPr>
                      <p:cNvPr id="17"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882" y="5661055"/>
                        <a:ext cx="3187700" cy="355600"/>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07144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Ghost-Node Example</a:t>
            </a:r>
          </a:p>
        </p:txBody>
      </p:sp>
      <p:pic>
        <p:nvPicPr>
          <p:cNvPr id="10242" name="Picture 2" descr="D:\users\langevin\ModelDevelopment\mfusg\examples\report_examples\ex02\gri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918" y="1371600"/>
            <a:ext cx="6006353" cy="464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3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1984 and 1988</a:t>
            </a:r>
          </a:p>
        </p:txBody>
      </p:sp>
      <p:pic>
        <p:nvPicPr>
          <p:cNvPr id="2" name="Picture 1" descr="IMG_3793.jpeg"/>
          <p:cNvPicPr>
            <a:picLocks noChangeAspect="1"/>
          </p:cNvPicPr>
          <p:nvPr/>
        </p:nvPicPr>
        <p:blipFill rotWithShape="1">
          <a:blip r:embed="rId3">
            <a:extLst>
              <a:ext uri="{28A0092B-C50C-407E-A947-70E740481C1C}">
                <a14:useLocalDpi xmlns:a14="http://schemas.microsoft.com/office/drawing/2010/main" val="0"/>
              </a:ext>
            </a:extLst>
          </a:blip>
          <a:srcRect l="2481" r="3539" b="4756"/>
          <a:stretch/>
        </p:blipFill>
        <p:spPr>
          <a:xfrm rot="5400000">
            <a:off x="4271633" y="1776363"/>
            <a:ext cx="4409856" cy="3351834"/>
          </a:xfrm>
          <a:prstGeom prst="rect">
            <a:avLst/>
          </a:prstGeom>
        </p:spPr>
      </p:pic>
      <p:pic>
        <p:nvPicPr>
          <p:cNvPr id="4" name="Picture 3" descr="IMG_3799.jpeg"/>
          <p:cNvPicPr>
            <a:picLocks noChangeAspect="1"/>
          </p:cNvPicPr>
          <p:nvPr/>
        </p:nvPicPr>
        <p:blipFill rotWithShape="1">
          <a:blip r:embed="rId4">
            <a:extLst>
              <a:ext uri="{28A0092B-C50C-407E-A947-70E740481C1C}">
                <a14:useLocalDpi xmlns:a14="http://schemas.microsoft.com/office/drawing/2010/main" val="0"/>
              </a:ext>
            </a:extLst>
          </a:blip>
          <a:srcRect l="3494" t="2665" r="1495" b="1836"/>
          <a:stretch/>
        </p:blipFill>
        <p:spPr>
          <a:xfrm rot="5400000">
            <a:off x="332539" y="1801508"/>
            <a:ext cx="4458240" cy="3360829"/>
          </a:xfrm>
          <a:prstGeom prst="rect">
            <a:avLst/>
          </a:prstGeom>
        </p:spPr>
      </p:pic>
    </p:spTree>
    <p:extLst>
      <p:ext uri="{BB962C8B-B14F-4D97-AF65-F5344CB8AC3E}">
        <p14:creationId xmlns:p14="http://schemas.microsoft.com/office/powerpoint/2010/main" val="2862112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Errors</a:t>
            </a:r>
          </a:p>
        </p:txBody>
      </p:sp>
      <p:pic>
        <p:nvPicPr>
          <p:cNvPr id="11266" name="Picture 2" descr="D:\users\langevin\ModelDevelopment\mfusg\examples\report_examples\ex02\err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14" t="25495" r="7880" b="25975"/>
          <a:stretch/>
        </p:blipFill>
        <p:spPr bwMode="auto">
          <a:xfrm>
            <a:off x="19050" y="1609725"/>
            <a:ext cx="891291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032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1371600" y="3352800"/>
            <a:ext cx="6245475" cy="2546962"/>
          </a:xfrm>
          <a:prstGeom prst="rect">
            <a:avLst/>
          </a:prstGeom>
        </p:spPr>
      </p:pic>
    </p:spTree>
    <p:extLst>
      <p:ext uri="{BB962C8B-B14F-4D97-AF65-F5344CB8AC3E}">
        <p14:creationId xmlns:p14="http://schemas.microsoft.com/office/powerpoint/2010/main" val="860143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381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2286000" y="3505200"/>
            <a:ext cx="4631057" cy="2889035"/>
          </a:xfrm>
          <a:prstGeom prst="rect">
            <a:avLst/>
          </a:prstGeom>
        </p:spPr>
      </p:pic>
    </p:spTree>
    <p:extLst>
      <p:ext uri="{BB962C8B-B14F-4D97-AF65-F5344CB8AC3E}">
        <p14:creationId xmlns:p14="http://schemas.microsoft.com/office/powerpoint/2010/main" val="2975496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Representation of Anisotropy</a:t>
            </a:r>
          </a:p>
        </p:txBody>
      </p:sp>
      <p:sp>
        <p:nvSpPr>
          <p:cNvPr id="3" name="Content Placeholder 2"/>
          <p:cNvSpPr>
            <a:spLocks noGrp="1"/>
          </p:cNvSpPr>
          <p:nvPr>
            <p:ph idx="1"/>
          </p:nvPr>
        </p:nvSpPr>
        <p:spPr>
          <a:xfrm>
            <a:off x="457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96795" y="3290696"/>
            <a:ext cx="2407901" cy="1805925"/>
          </a:xfrm>
          <a:prstGeom prst="rect">
            <a:avLst/>
          </a:prstGeom>
        </p:spPr>
      </p:pic>
      <p:pic>
        <p:nvPicPr>
          <p:cNvPr id="6" name="Picture 5"/>
          <p:cNvPicPr>
            <a:picLocks noChangeAspect="1"/>
          </p:cNvPicPr>
          <p:nvPr/>
        </p:nvPicPr>
        <p:blipFill>
          <a:blip r:embed="rId4"/>
          <a:stretch>
            <a:fillRect/>
          </a:stretch>
        </p:blipFill>
        <p:spPr>
          <a:xfrm>
            <a:off x="4859956" y="3348940"/>
            <a:ext cx="2711116" cy="1446797"/>
          </a:xfrm>
          <a:prstGeom prst="rect">
            <a:avLst/>
          </a:prstGeom>
        </p:spPr>
      </p:pic>
    </p:spTree>
    <p:extLst>
      <p:ext uri="{BB962C8B-B14F-4D97-AF65-F5344CB8AC3E}">
        <p14:creationId xmlns:p14="http://schemas.microsoft.com/office/powerpoint/2010/main" val="112043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Groundwater Flow Equation</a:t>
            </a:r>
          </a:p>
        </p:txBody>
      </p:sp>
      <p:sp>
        <p:nvSpPr>
          <p:cNvPr id="3" name="Content Placeholder 2"/>
          <p:cNvSpPr>
            <a:spLocks noGrp="1"/>
          </p:cNvSpPr>
          <p:nvPr>
            <p:ph idx="1"/>
          </p:nvPr>
        </p:nvSpPr>
        <p:spPr>
          <a:xfrm>
            <a:off x="457200" y="1677988"/>
            <a:ext cx="8229600" cy="2638158"/>
          </a:xfrm>
        </p:spPr>
        <p:txBody>
          <a:bodyPr/>
          <a:lstStyle/>
          <a:p>
            <a:r>
              <a:rPr lang="en-US" dirty="0"/>
              <a:t>Traditional MODFLOW</a:t>
            </a:r>
          </a:p>
          <a:p>
            <a:endParaRPr lang="en-US" dirty="0"/>
          </a:p>
          <a:p>
            <a:pPr marL="0" indent="0">
              <a:buNone/>
            </a:pPr>
            <a:endParaRPr lang="en-US" dirty="0"/>
          </a:p>
          <a:p>
            <a:endParaRPr lang="en-US" dirty="0"/>
          </a:p>
          <a:p>
            <a:r>
              <a:rPr lang="en-US" dirty="0"/>
              <a:t>Generalized 3D Anisotropic Flow</a:t>
            </a:r>
          </a:p>
        </p:txBody>
      </p:sp>
      <p:pic>
        <p:nvPicPr>
          <p:cNvPr id="7" name="Picture 6"/>
          <p:cNvPicPr>
            <a:picLocks noChangeAspect="1"/>
          </p:cNvPicPr>
          <p:nvPr/>
        </p:nvPicPr>
        <p:blipFill>
          <a:blip r:embed="rId2"/>
          <a:stretch>
            <a:fillRect/>
          </a:stretch>
        </p:blipFill>
        <p:spPr>
          <a:xfrm>
            <a:off x="1549400" y="2408285"/>
            <a:ext cx="6032500" cy="825500"/>
          </a:xfrm>
          <a:prstGeom prst="rect">
            <a:avLst/>
          </a:prstGeom>
        </p:spPr>
      </p:pic>
      <p:pic>
        <p:nvPicPr>
          <p:cNvPr id="8" name="Picture 7"/>
          <p:cNvPicPr>
            <a:picLocks noChangeAspect="1"/>
          </p:cNvPicPr>
          <p:nvPr/>
        </p:nvPicPr>
        <p:blipFill>
          <a:blip r:embed="rId3"/>
          <a:stretch>
            <a:fillRect/>
          </a:stretch>
        </p:blipFill>
        <p:spPr>
          <a:xfrm>
            <a:off x="1433754" y="4368233"/>
            <a:ext cx="6477000" cy="1397000"/>
          </a:xfrm>
          <a:prstGeom prst="rect">
            <a:avLst/>
          </a:prstGeom>
        </p:spPr>
      </p:pic>
    </p:spTree>
    <p:extLst>
      <p:ext uri="{BB962C8B-B14F-4D97-AF65-F5344CB8AC3E}">
        <p14:creationId xmlns:p14="http://schemas.microsoft.com/office/powerpoint/2010/main" val="40788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1600200" y="3440668"/>
            <a:ext cx="5672668" cy="1901151"/>
          </a:xfrm>
          <a:prstGeom prst="rect">
            <a:avLst/>
          </a:prstGeom>
        </p:spPr>
      </p:pic>
      <p:sp>
        <p:nvSpPr>
          <p:cNvPr id="5" name="TextBox 4"/>
          <p:cNvSpPr txBox="1"/>
          <p:nvPr/>
        </p:nvSpPr>
        <p:spPr>
          <a:xfrm>
            <a:off x="5867400"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5272015"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4129015"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3594020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2286000" y="2590800"/>
            <a:ext cx="5319085" cy="4086154"/>
          </a:xfrm>
          <a:prstGeom prst="rect">
            <a:avLst/>
          </a:prstGeom>
        </p:spPr>
      </p:pic>
    </p:spTree>
    <p:extLst>
      <p:ext uri="{BB962C8B-B14F-4D97-AF65-F5344CB8AC3E}">
        <p14:creationId xmlns:p14="http://schemas.microsoft.com/office/powerpoint/2010/main" val="3141553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1504758" y="1419330"/>
            <a:ext cx="7612303" cy="5438670"/>
          </a:xfrm>
          <a:prstGeom prst="rect">
            <a:avLst/>
          </a:prstGeom>
        </p:spPr>
      </p:pic>
    </p:spTree>
    <p:extLst>
      <p:ext uri="{BB962C8B-B14F-4D97-AF65-F5344CB8AC3E}">
        <p14:creationId xmlns:p14="http://schemas.microsoft.com/office/powerpoint/2010/main" val="894493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136379" y="1351095"/>
            <a:ext cx="3398021" cy="2458905"/>
          </a:xfrm>
          <a:prstGeom prst="rect">
            <a:avLst/>
          </a:prstGeom>
        </p:spPr>
      </p:pic>
      <p:pic>
        <p:nvPicPr>
          <p:cNvPr id="7" name="Picture 6"/>
          <p:cNvPicPr>
            <a:picLocks noChangeAspect="1"/>
          </p:cNvPicPr>
          <p:nvPr/>
        </p:nvPicPr>
        <p:blipFill>
          <a:blip r:embed="rId3"/>
          <a:stretch>
            <a:fillRect/>
          </a:stretch>
        </p:blipFill>
        <p:spPr>
          <a:xfrm>
            <a:off x="5791200" y="4243578"/>
            <a:ext cx="2307356" cy="633222"/>
          </a:xfrm>
          <a:prstGeom prst="rect">
            <a:avLst/>
          </a:prstGeom>
        </p:spPr>
      </p:pic>
      <p:pic>
        <p:nvPicPr>
          <p:cNvPr id="9" name="Picture 8"/>
          <p:cNvPicPr>
            <a:picLocks noChangeAspect="1"/>
          </p:cNvPicPr>
          <p:nvPr/>
        </p:nvPicPr>
        <p:blipFill>
          <a:blip r:embed="rId4"/>
          <a:stretch>
            <a:fillRect/>
          </a:stretch>
        </p:blipFill>
        <p:spPr>
          <a:xfrm>
            <a:off x="5838851" y="5410200"/>
            <a:ext cx="2162149" cy="713719"/>
          </a:xfrm>
          <a:prstGeom prst="rect">
            <a:avLst/>
          </a:prstGeom>
        </p:spPr>
      </p:pic>
    </p:spTree>
    <p:extLst>
      <p:ext uri="{BB962C8B-B14F-4D97-AF65-F5344CB8AC3E}">
        <p14:creationId xmlns:p14="http://schemas.microsoft.com/office/powerpoint/2010/main" val="3904875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r>
              <a:rPr lang="en-US" dirty="0"/>
              <a:t>Is being used for dispersion</a:t>
            </a:r>
          </a:p>
        </p:txBody>
      </p:sp>
      <p:sp>
        <p:nvSpPr>
          <p:cNvPr id="9" name="Content Placeholder 8"/>
          <p:cNvSpPr>
            <a:spLocks noGrp="1"/>
          </p:cNvSpPr>
          <p:nvPr>
            <p:ph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5410200" y="304800"/>
            <a:ext cx="2352084" cy="1273797"/>
          </a:xfrm>
          <a:prstGeom prst="rect">
            <a:avLst/>
          </a:prstGeom>
        </p:spPr>
      </p:pic>
      <p:pic>
        <p:nvPicPr>
          <p:cNvPr id="6" name="Picture 5"/>
          <p:cNvPicPr>
            <a:picLocks noChangeAspect="1"/>
          </p:cNvPicPr>
          <p:nvPr/>
        </p:nvPicPr>
        <p:blipFill>
          <a:blip r:embed="rId3"/>
          <a:stretch>
            <a:fillRect/>
          </a:stretch>
        </p:blipFill>
        <p:spPr>
          <a:xfrm>
            <a:off x="4267200" y="1905000"/>
            <a:ext cx="4692318" cy="95564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6400" y="3048000"/>
            <a:ext cx="2404813" cy="174658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39" y="5041299"/>
            <a:ext cx="1394761" cy="1805925"/>
          </a:xfrm>
          <a:prstGeom prst="rect">
            <a:avLst/>
          </a:prstGeom>
        </p:spPr>
      </p:pic>
    </p:spTree>
    <p:extLst>
      <p:ext uri="{BB962C8B-B14F-4D97-AF65-F5344CB8AC3E}">
        <p14:creationId xmlns:p14="http://schemas.microsoft.com/office/powerpoint/2010/main" val="375285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Development and use in the USGS</a:t>
            </a:r>
          </a:p>
        </p:txBody>
      </p:sp>
      <p:pic>
        <p:nvPicPr>
          <p:cNvPr id="4" name="Picture 3"/>
          <p:cNvPicPr>
            <a:picLocks noChangeAspect="1"/>
          </p:cNvPicPr>
          <p:nvPr/>
        </p:nvPicPr>
        <p:blipFill>
          <a:blip r:embed="rId2"/>
          <a:stretch>
            <a:fillRect/>
          </a:stretch>
        </p:blipFill>
        <p:spPr>
          <a:xfrm>
            <a:off x="2186576" y="2118715"/>
            <a:ext cx="4770849" cy="3062885"/>
          </a:xfrm>
          <a:prstGeom prst="rect">
            <a:avLst/>
          </a:prstGeom>
        </p:spPr>
      </p:pic>
      <p:sp>
        <p:nvSpPr>
          <p:cNvPr id="5" name="TextBox 4"/>
          <p:cNvSpPr txBox="1"/>
          <p:nvPr/>
        </p:nvSpPr>
        <p:spPr>
          <a:xfrm>
            <a:off x="3719028" y="1524000"/>
            <a:ext cx="1672253" cy="707886"/>
          </a:xfrm>
          <a:prstGeom prst="rect">
            <a:avLst/>
          </a:prstGeom>
          <a:noFill/>
        </p:spPr>
        <p:txBody>
          <a:bodyPr wrap="none" rtlCol="0">
            <a:spAutoFit/>
          </a:bodyPr>
          <a:lstStyle/>
          <a:p>
            <a:pPr algn="ctr"/>
            <a:r>
              <a:rPr lang="en-US" sz="2000" dirty="0">
                <a:solidFill>
                  <a:schemeClr val="bg1"/>
                </a:solidFill>
              </a:rPr>
              <a:t>Office of </a:t>
            </a:r>
          </a:p>
          <a:p>
            <a:pPr algn="ctr"/>
            <a:r>
              <a:rPr lang="en-US" sz="2000" dirty="0">
                <a:solidFill>
                  <a:schemeClr val="bg1"/>
                </a:solidFill>
              </a:rPr>
              <a:t>Groundwater</a:t>
            </a:r>
          </a:p>
        </p:txBody>
      </p:sp>
      <p:sp>
        <p:nvSpPr>
          <p:cNvPr id="6" name="TextBox 5"/>
          <p:cNvSpPr txBox="1"/>
          <p:nvPr/>
        </p:nvSpPr>
        <p:spPr>
          <a:xfrm>
            <a:off x="5867400" y="5083314"/>
            <a:ext cx="1842897" cy="707886"/>
          </a:xfrm>
          <a:prstGeom prst="rect">
            <a:avLst/>
          </a:prstGeom>
          <a:noFill/>
        </p:spPr>
        <p:txBody>
          <a:bodyPr wrap="none" rtlCol="0">
            <a:spAutoFit/>
          </a:bodyPr>
          <a:lstStyle/>
          <a:p>
            <a:pPr algn="ctr"/>
            <a:r>
              <a:rPr lang="en-US" sz="2000" dirty="0">
                <a:solidFill>
                  <a:schemeClr val="bg1"/>
                </a:solidFill>
              </a:rPr>
              <a:t>Water Science</a:t>
            </a:r>
          </a:p>
          <a:p>
            <a:pPr algn="ctr"/>
            <a:r>
              <a:rPr lang="en-US" sz="2000" dirty="0">
                <a:solidFill>
                  <a:schemeClr val="bg1"/>
                </a:solidFill>
              </a:rPr>
              <a:t>Centers</a:t>
            </a:r>
          </a:p>
        </p:txBody>
      </p:sp>
      <p:sp>
        <p:nvSpPr>
          <p:cNvPr id="7" name="TextBox 6"/>
          <p:cNvSpPr txBox="1"/>
          <p:nvPr/>
        </p:nvSpPr>
        <p:spPr>
          <a:xfrm>
            <a:off x="1371600" y="5029200"/>
            <a:ext cx="2294619" cy="707886"/>
          </a:xfrm>
          <a:prstGeom prst="rect">
            <a:avLst/>
          </a:prstGeom>
          <a:noFill/>
        </p:spPr>
        <p:txBody>
          <a:bodyPr wrap="none" rtlCol="0">
            <a:spAutoFit/>
          </a:bodyPr>
          <a:lstStyle/>
          <a:p>
            <a:pPr algn="ctr"/>
            <a:r>
              <a:rPr lang="en-US" sz="2000" dirty="0">
                <a:solidFill>
                  <a:schemeClr val="bg1"/>
                </a:solidFill>
              </a:rPr>
              <a:t>National Research</a:t>
            </a:r>
          </a:p>
          <a:p>
            <a:pPr algn="ctr"/>
            <a:r>
              <a:rPr lang="en-US" sz="2000" dirty="0">
                <a:solidFill>
                  <a:schemeClr val="bg1"/>
                </a:solidFill>
              </a:rPr>
              <a:t>Program</a:t>
            </a:r>
          </a:p>
        </p:txBody>
      </p:sp>
    </p:spTree>
    <p:extLst>
      <p:ext uri="{BB962C8B-B14F-4D97-AF65-F5344CB8AC3E}">
        <p14:creationId xmlns:p14="http://schemas.microsoft.com/office/powerpoint/2010/main" val="320969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1981200" y="1219200"/>
            <a:ext cx="5671820" cy="5085080"/>
          </a:xfrm>
          <a:prstGeom prst="rect">
            <a:avLst/>
          </a:prstGeom>
        </p:spPr>
      </p:pic>
    </p:spTree>
    <p:extLst>
      <p:ext uri="{BB962C8B-B14F-4D97-AF65-F5344CB8AC3E}">
        <p14:creationId xmlns:p14="http://schemas.microsoft.com/office/powerpoint/2010/main" val="3501400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2438400" y="1143000"/>
            <a:ext cx="4457700" cy="5410200"/>
          </a:xfrm>
          <a:prstGeom prst="rect">
            <a:avLst/>
          </a:prstGeom>
        </p:spPr>
      </p:pic>
    </p:spTree>
    <p:extLst>
      <p:ext uri="{BB962C8B-B14F-4D97-AF65-F5344CB8AC3E}">
        <p14:creationId xmlns:p14="http://schemas.microsoft.com/office/powerpoint/2010/main" val="457165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Water Mover (MVR) Package	</a:t>
            </a:r>
          </a:p>
        </p:txBody>
      </p:sp>
      <p:sp>
        <p:nvSpPr>
          <p:cNvPr id="8" name="Content Placeholder 7"/>
          <p:cNvSpPr>
            <a:spLocks noGrp="1"/>
          </p:cNvSpPr>
          <p:nvPr>
            <p:ph idx="1"/>
          </p:nvPr>
        </p:nvSpPr>
        <p:spPr/>
        <p:txBody>
          <a:bodyPr/>
          <a:lstStyle/>
          <a:p>
            <a:r>
              <a:rPr lang="en-US" dirty="0"/>
              <a:t>Need </a:t>
            </a:r>
            <a:r>
              <a:rPr lang="en-US" dirty="0" err="1"/>
              <a:t>trackable</a:t>
            </a:r>
            <a:r>
              <a:rPr lang="en-US" dirty="0"/>
              <a:t> way to transfer available water from one package to another</a:t>
            </a:r>
          </a:p>
          <a:p>
            <a:pPr lvl="1"/>
            <a:r>
              <a:rPr lang="en-US" dirty="0"/>
              <a:t>Previously hardwired (e.g., LAK &lt;&gt; SFR, DRT)</a:t>
            </a:r>
          </a:p>
          <a:p>
            <a:r>
              <a:rPr lang="en-US" dirty="0"/>
              <a:t>MODFLOW 6 has generic capability to move water from a “provider” to a “receiver”</a:t>
            </a:r>
          </a:p>
          <a:p>
            <a:r>
              <a:rPr lang="en-US" dirty="0"/>
              <a:t>Provider packages:</a:t>
            </a:r>
          </a:p>
          <a:p>
            <a:pPr lvl="1"/>
            <a:r>
              <a:rPr lang="en-US" dirty="0"/>
              <a:t>WEL, DRN, RIV, GHB</a:t>
            </a:r>
          </a:p>
          <a:p>
            <a:pPr lvl="1"/>
            <a:r>
              <a:rPr lang="en-US" dirty="0"/>
              <a:t>MAW, SFR, LAK, UZF</a:t>
            </a:r>
          </a:p>
          <a:p>
            <a:r>
              <a:rPr lang="en-US" dirty="0"/>
              <a:t>Receiver packages:</a:t>
            </a:r>
          </a:p>
          <a:p>
            <a:pPr lvl="1"/>
            <a:r>
              <a:rPr lang="en-US" dirty="0"/>
              <a:t>MAW, SFR, LAK, UZF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047" y="3982199"/>
            <a:ext cx="3590926" cy="2365710"/>
          </a:xfrm>
          <a:prstGeom prst="rect">
            <a:avLst/>
          </a:prstGeom>
        </p:spPr>
      </p:pic>
    </p:spTree>
    <p:extLst>
      <p:ext uri="{BB962C8B-B14F-4D97-AF65-F5344CB8AC3E}">
        <p14:creationId xmlns:p14="http://schemas.microsoft.com/office/powerpoint/2010/main" val="72484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Under development</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79271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ED56-6A72-0449-B7D1-F97AD01CC988}"/>
              </a:ext>
            </a:extLst>
          </p:cNvPr>
          <p:cNvSpPr>
            <a:spLocks noGrp="1"/>
          </p:cNvSpPr>
          <p:nvPr>
            <p:ph type="title"/>
          </p:nvPr>
        </p:nvSpPr>
        <p:spPr/>
        <p:txBody>
          <a:bodyPr/>
          <a:lstStyle/>
          <a:p>
            <a:r>
              <a:rPr lang="en-US" dirty="0"/>
              <a:t>Current Efforts</a:t>
            </a:r>
          </a:p>
        </p:txBody>
      </p:sp>
      <p:sp>
        <p:nvSpPr>
          <p:cNvPr id="3" name="Content Placeholder 2">
            <a:extLst>
              <a:ext uri="{FF2B5EF4-FFF2-40B4-BE49-F238E27FC236}">
                <a16:creationId xmlns:a16="http://schemas.microsoft.com/office/drawing/2014/main" id="{29728841-40F1-2342-BEA4-9BF7A8579757}"/>
              </a:ext>
            </a:extLst>
          </p:cNvPr>
          <p:cNvSpPr>
            <a:spLocks noGrp="1"/>
          </p:cNvSpPr>
          <p:nvPr>
            <p:ph idx="1"/>
          </p:nvPr>
        </p:nvSpPr>
        <p:spPr/>
        <p:txBody>
          <a:bodyPr/>
          <a:lstStyle/>
          <a:p>
            <a:r>
              <a:rPr lang="en-US" sz="2000" dirty="0"/>
              <a:t>Subsidence Package</a:t>
            </a:r>
          </a:p>
          <a:p>
            <a:r>
              <a:rPr lang="en-US" sz="2000" dirty="0"/>
              <a:t>XT3D across models</a:t>
            </a:r>
          </a:p>
          <a:p>
            <a:r>
              <a:rPr lang="en-US" sz="2000" dirty="0"/>
              <a:t>MPI parallelization</a:t>
            </a:r>
          </a:p>
          <a:p>
            <a:r>
              <a:rPr lang="en-US" sz="2000" dirty="0"/>
              <a:t>Generalized particle tracking</a:t>
            </a:r>
          </a:p>
          <a:p>
            <a:r>
              <a:rPr lang="en-US" sz="2000" dirty="0"/>
              <a:t>Groundwater Transport GWT Model</a:t>
            </a:r>
          </a:p>
          <a:p>
            <a:pPr lvl="1"/>
            <a:r>
              <a:rPr lang="en-US" sz="1800" dirty="0"/>
              <a:t>Unstructured grids</a:t>
            </a:r>
          </a:p>
          <a:p>
            <a:pPr lvl="1"/>
            <a:r>
              <a:rPr lang="en-US" sz="1800" dirty="0"/>
              <a:t>XT3D for dispersion</a:t>
            </a:r>
          </a:p>
          <a:p>
            <a:pPr lvl="1"/>
            <a:r>
              <a:rPr lang="en-US" sz="1800" dirty="0"/>
              <a:t>Transport through cells that are “dry”</a:t>
            </a:r>
          </a:p>
          <a:p>
            <a:r>
              <a:rPr lang="en-US" sz="2000" dirty="0"/>
              <a:t>Variable Density Groundwater Flow and Transport</a:t>
            </a:r>
          </a:p>
          <a:p>
            <a:pPr lvl="1"/>
            <a:r>
              <a:rPr lang="en-US" sz="1800" dirty="0"/>
              <a:t>Unstructured grids</a:t>
            </a:r>
          </a:p>
          <a:p>
            <a:pPr lvl="1"/>
            <a:r>
              <a:rPr lang="en-US" sz="1800" dirty="0"/>
              <a:t>Support for Newton (hydraulic head formulation)</a:t>
            </a:r>
          </a:p>
          <a:p>
            <a:r>
              <a:rPr lang="en-US" sz="2000" dirty="0"/>
              <a:t>Linear Network Flow (LNF) Model </a:t>
            </a:r>
          </a:p>
        </p:txBody>
      </p:sp>
    </p:spTree>
    <p:extLst>
      <p:ext uri="{BB962C8B-B14F-4D97-AF65-F5344CB8AC3E}">
        <p14:creationId xmlns:p14="http://schemas.microsoft.com/office/powerpoint/2010/main" val="1829741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8739-3643-1746-954F-115E2D7B3707}"/>
              </a:ext>
            </a:extLst>
          </p:cNvPr>
          <p:cNvSpPr>
            <a:spLocks noGrp="1"/>
          </p:cNvSpPr>
          <p:nvPr>
            <p:ph type="title"/>
          </p:nvPr>
        </p:nvSpPr>
        <p:spPr/>
        <p:txBody>
          <a:bodyPr/>
          <a:lstStyle/>
          <a:p>
            <a:r>
              <a:rPr lang="en-US" dirty="0"/>
              <a:t>Henry-Like Wetting/Drying Problem</a:t>
            </a:r>
          </a:p>
        </p:txBody>
      </p:sp>
      <p:pic>
        <p:nvPicPr>
          <p:cNvPr id="4" name="Picture 3">
            <a:extLst>
              <a:ext uri="{FF2B5EF4-FFF2-40B4-BE49-F238E27FC236}">
                <a16:creationId xmlns:a16="http://schemas.microsoft.com/office/drawing/2014/main" id="{7738E07F-779C-524D-84A7-9079C7E2F50B}"/>
              </a:ext>
            </a:extLst>
          </p:cNvPr>
          <p:cNvPicPr>
            <a:picLocks noChangeAspect="1"/>
          </p:cNvPicPr>
          <p:nvPr/>
        </p:nvPicPr>
        <p:blipFill>
          <a:blip r:embed="rId3"/>
          <a:stretch>
            <a:fillRect/>
          </a:stretch>
        </p:blipFill>
        <p:spPr>
          <a:xfrm>
            <a:off x="1219200" y="1727203"/>
            <a:ext cx="6451600" cy="3378200"/>
          </a:xfrm>
          <a:prstGeom prst="rect">
            <a:avLst/>
          </a:prstGeom>
          <a:solidFill>
            <a:schemeClr val="bg1"/>
          </a:solidFill>
        </p:spPr>
      </p:pic>
      <p:cxnSp>
        <p:nvCxnSpPr>
          <p:cNvPr id="6" name="Straight Arrow Connector 5">
            <a:extLst>
              <a:ext uri="{FF2B5EF4-FFF2-40B4-BE49-F238E27FC236}">
                <a16:creationId xmlns:a16="http://schemas.microsoft.com/office/drawing/2014/main" id="{D0AB83CE-1306-4849-88E4-5B06BF04A84C}"/>
              </a:ext>
            </a:extLst>
          </p:cNvPr>
          <p:cNvCxnSpPr>
            <a:cxnSpLocks/>
          </p:cNvCxnSpPr>
          <p:nvPr/>
        </p:nvCxnSpPr>
        <p:spPr bwMode="auto">
          <a:xfrm flipV="1">
            <a:off x="7848600" y="2032003"/>
            <a:ext cx="0" cy="2743200"/>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E3BFDBB-1F71-964E-9DC5-1298400337C5}"/>
              </a:ext>
            </a:extLst>
          </p:cNvPr>
          <p:cNvSpPr txBox="1"/>
          <p:nvPr/>
        </p:nvSpPr>
        <p:spPr>
          <a:xfrm rot="16200000">
            <a:off x="6258868" y="2906070"/>
            <a:ext cx="3937000" cy="461665"/>
          </a:xfrm>
          <a:prstGeom prst="rect">
            <a:avLst/>
          </a:prstGeom>
          <a:noFill/>
        </p:spPr>
        <p:txBody>
          <a:bodyPr wrap="square" rtlCol="0">
            <a:spAutoFit/>
          </a:bodyPr>
          <a:lstStyle/>
          <a:p>
            <a:r>
              <a:rPr lang="en-US" sz="2400" dirty="0">
                <a:solidFill>
                  <a:schemeClr val="bg1"/>
                </a:solidFill>
              </a:rPr>
              <a:t>Seawater Tidal Boundary</a:t>
            </a:r>
            <a:endParaRPr lang="en-US" sz="2400" baseline="-25000" dirty="0">
              <a:solidFill>
                <a:schemeClr val="bg1"/>
              </a:solidFill>
            </a:endParaRPr>
          </a:p>
        </p:txBody>
      </p:sp>
      <p:cxnSp>
        <p:nvCxnSpPr>
          <p:cNvPr id="10" name="Straight Arrow Connector 9">
            <a:extLst>
              <a:ext uri="{FF2B5EF4-FFF2-40B4-BE49-F238E27FC236}">
                <a16:creationId xmlns:a16="http://schemas.microsoft.com/office/drawing/2014/main" id="{BED30B66-3118-F64D-AFDF-139D6D10FC5D}"/>
              </a:ext>
            </a:extLst>
          </p:cNvPr>
          <p:cNvCxnSpPr>
            <a:cxnSpLocks/>
          </p:cNvCxnSpPr>
          <p:nvPr/>
        </p:nvCxnSpPr>
        <p:spPr bwMode="auto">
          <a:xfrm flipV="1">
            <a:off x="1066800" y="1828803"/>
            <a:ext cx="0" cy="2946400"/>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a:extLst>
              <a:ext uri="{FF2B5EF4-FFF2-40B4-BE49-F238E27FC236}">
                <a16:creationId xmlns:a16="http://schemas.microsoft.com/office/drawing/2014/main" id="{2F01BB63-572F-6947-AB2C-8C642247E34F}"/>
              </a:ext>
            </a:extLst>
          </p:cNvPr>
          <p:cNvSpPr txBox="1"/>
          <p:nvPr/>
        </p:nvSpPr>
        <p:spPr>
          <a:xfrm rot="16200000">
            <a:off x="-1411934" y="3083869"/>
            <a:ext cx="4343402" cy="461665"/>
          </a:xfrm>
          <a:prstGeom prst="rect">
            <a:avLst/>
          </a:prstGeom>
          <a:noFill/>
        </p:spPr>
        <p:txBody>
          <a:bodyPr wrap="square" rtlCol="0">
            <a:spAutoFit/>
          </a:bodyPr>
          <a:lstStyle/>
          <a:p>
            <a:r>
              <a:rPr lang="en-US" sz="2400" dirty="0" err="1">
                <a:solidFill>
                  <a:schemeClr val="bg1"/>
                </a:solidFill>
              </a:rPr>
              <a:t>Freswhwater</a:t>
            </a:r>
            <a:r>
              <a:rPr lang="en-US" sz="2400" dirty="0">
                <a:solidFill>
                  <a:schemeClr val="bg1"/>
                </a:solidFill>
              </a:rPr>
              <a:t> Inflow Boundary</a:t>
            </a:r>
            <a:endParaRPr lang="en-US" sz="2400" baseline="-25000" dirty="0">
              <a:solidFill>
                <a:schemeClr val="bg1"/>
              </a:solidFill>
            </a:endParaRPr>
          </a:p>
        </p:txBody>
      </p:sp>
    </p:spTree>
    <p:extLst>
      <p:ext uri="{BB962C8B-B14F-4D97-AF65-F5344CB8AC3E}">
        <p14:creationId xmlns:p14="http://schemas.microsoft.com/office/powerpoint/2010/main" val="1419122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381000" y="1447800"/>
            <a:ext cx="8378825" cy="4267201"/>
          </a:xfrm>
          <a:prstGeom prst="rect">
            <a:avLst/>
          </a:prstGeom>
        </p:spPr>
      </p:pic>
    </p:spTree>
    <p:extLst>
      <p:ext uri="{BB962C8B-B14F-4D97-AF65-F5344CB8AC3E}">
        <p14:creationId xmlns:p14="http://schemas.microsoft.com/office/powerpoint/2010/main" val="33273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MODFLOW Core Versions</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23940" y="1609113"/>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04100" y="1602653"/>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76261" y="1600200"/>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71947" y="1616512"/>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2423" y="1602226"/>
            <a:ext cx="1077577" cy="1394900"/>
          </a:xfrm>
          <a:prstGeom prst="rect">
            <a:avLst/>
          </a:prstGeom>
        </p:spPr>
      </p:pic>
      <p:sp>
        <p:nvSpPr>
          <p:cNvPr id="10" name="TextBox 9"/>
          <p:cNvSpPr txBox="1"/>
          <p:nvPr/>
        </p:nvSpPr>
        <p:spPr>
          <a:xfrm>
            <a:off x="1607127" y="2933023"/>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2929467" y="2954574"/>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4197929" y="2960731"/>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5489480" y="2959191"/>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6742547" y="2949955"/>
            <a:ext cx="641121" cy="338554"/>
          </a:xfrm>
          <a:prstGeom prst="rect">
            <a:avLst/>
          </a:prstGeom>
          <a:noFill/>
        </p:spPr>
        <p:txBody>
          <a:bodyPr wrap="none" rtlCol="0">
            <a:spAutoFit/>
          </a:bodyPr>
          <a:lstStyle/>
          <a:p>
            <a:r>
              <a:rPr lang="en-US" sz="1600" dirty="0">
                <a:solidFill>
                  <a:srgbClr val="FFFF00"/>
                </a:solidFill>
              </a:rPr>
              <a:t>2005</a:t>
            </a:r>
          </a:p>
        </p:txBody>
      </p:sp>
      <p:sp>
        <p:nvSpPr>
          <p:cNvPr id="2" name="TextBox 1"/>
          <p:cNvSpPr txBox="1"/>
          <p:nvPr/>
        </p:nvSpPr>
        <p:spPr>
          <a:xfrm>
            <a:off x="1600200" y="3494544"/>
            <a:ext cx="6019800" cy="2677656"/>
          </a:xfrm>
          <a:prstGeom prst="rect">
            <a:avLst/>
          </a:prstGeom>
          <a:noFill/>
        </p:spPr>
        <p:txBody>
          <a:bodyPr wrap="square" rtlCol="0">
            <a:spAutoFit/>
          </a:bodyPr>
          <a:lstStyle/>
          <a:p>
            <a:r>
              <a:rPr lang="en-US" sz="2400" dirty="0">
                <a:solidFill>
                  <a:schemeClr val="bg1"/>
                </a:solidFill>
              </a:rPr>
              <a:t>What do we mean by “core” version?</a:t>
            </a:r>
          </a:p>
          <a:p>
            <a:pPr marL="457200" indent="-457200">
              <a:buFont typeface="Arial"/>
              <a:buChar char="•"/>
            </a:pPr>
            <a:r>
              <a:rPr lang="en-US" sz="2400" dirty="0">
                <a:solidFill>
                  <a:schemeClr val="bg1"/>
                </a:solidFill>
              </a:rPr>
              <a:t>Production version</a:t>
            </a:r>
          </a:p>
          <a:p>
            <a:pPr marL="457200" indent="-457200">
              <a:buFont typeface="Arial"/>
              <a:buChar char="•"/>
            </a:pPr>
            <a:r>
              <a:rPr lang="en-US" sz="2400" dirty="0">
                <a:solidFill>
                  <a:schemeClr val="bg1"/>
                </a:solidFill>
              </a:rPr>
              <a:t>Stable</a:t>
            </a:r>
          </a:p>
          <a:p>
            <a:pPr marL="457200" indent="-457200">
              <a:buFont typeface="Arial"/>
              <a:buChar char="•"/>
            </a:pPr>
            <a:r>
              <a:rPr lang="en-US" sz="2400" dirty="0">
                <a:solidFill>
                  <a:schemeClr val="bg1"/>
                </a:solidFill>
              </a:rPr>
              <a:t>Well documented</a:t>
            </a:r>
          </a:p>
          <a:p>
            <a:pPr marL="457200" indent="-457200">
              <a:buFont typeface="Arial"/>
              <a:buChar char="•"/>
            </a:pPr>
            <a:r>
              <a:rPr lang="en-US" sz="2400" dirty="0">
                <a:solidFill>
                  <a:schemeClr val="bg1"/>
                </a:solidFill>
              </a:rPr>
              <a:t>Well tested</a:t>
            </a:r>
          </a:p>
          <a:p>
            <a:pPr marL="457200" indent="-457200">
              <a:buFont typeface="Arial"/>
              <a:buChar char="•"/>
            </a:pPr>
            <a:r>
              <a:rPr lang="en-US" sz="2400" dirty="0">
                <a:solidFill>
                  <a:schemeClr val="bg1"/>
                </a:solidFill>
              </a:rPr>
              <a:t>Long-term funding</a:t>
            </a:r>
          </a:p>
          <a:p>
            <a:pPr marL="457200" indent="-457200">
              <a:buFont typeface="Arial"/>
              <a:buChar char="•"/>
            </a:pPr>
            <a:r>
              <a:rPr lang="en-US" sz="2400" dirty="0">
                <a:solidFill>
                  <a:schemeClr val="bg1"/>
                </a:solidFill>
              </a:rPr>
              <a:t>Starting point for new developments</a:t>
            </a:r>
          </a:p>
        </p:txBody>
      </p:sp>
      <p:pic>
        <p:nvPicPr>
          <p:cNvPr id="15" name="Picture 14"/>
          <p:cNvPicPr>
            <a:picLocks noChangeAspect="1"/>
          </p:cNvPicPr>
          <p:nvPr/>
        </p:nvPicPr>
        <p:blipFill>
          <a:blip r:embed="rId8"/>
          <a:stretch>
            <a:fillRect/>
          </a:stretch>
        </p:blipFill>
        <p:spPr>
          <a:xfrm>
            <a:off x="6172200" y="4191000"/>
            <a:ext cx="2784583" cy="1107907"/>
          </a:xfrm>
          <a:prstGeom prst="rect">
            <a:avLst/>
          </a:prstGeom>
        </p:spPr>
      </p:pic>
    </p:spTree>
    <p:extLst>
      <p:ext uri="{BB962C8B-B14F-4D97-AF65-F5344CB8AC3E}">
        <p14:creationId xmlns:p14="http://schemas.microsoft.com/office/powerpoint/2010/main" val="263018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Philosophy of a “Production Code”</a:t>
            </a:r>
          </a:p>
        </p:txBody>
      </p:sp>
      <p:sp>
        <p:nvSpPr>
          <p:cNvPr id="3" name="Content Placeholder 2"/>
          <p:cNvSpPr>
            <a:spLocks noGrp="1"/>
          </p:cNvSpPr>
          <p:nvPr>
            <p:ph idx="1"/>
          </p:nvPr>
        </p:nvSpPr>
        <p:spPr/>
        <p:txBody>
          <a:bodyPr/>
          <a:lstStyle/>
          <a:p>
            <a:pPr>
              <a:defRPr/>
            </a:pPr>
            <a:r>
              <a:rPr lang="en-US" dirty="0">
                <a:cs typeface="+mn-cs"/>
              </a:rPr>
              <a:t>Easy to understand</a:t>
            </a:r>
          </a:p>
          <a:p>
            <a:pPr lvl="1">
              <a:defRPr/>
            </a:pPr>
            <a:r>
              <a:rPr lang="en-US" dirty="0">
                <a:cs typeface="+mn-cs"/>
              </a:rPr>
              <a:t>Finite difference</a:t>
            </a:r>
          </a:p>
          <a:p>
            <a:pPr lvl="1">
              <a:defRPr/>
            </a:pPr>
            <a:r>
              <a:rPr lang="en-US" dirty="0">
                <a:cs typeface="+mn-cs"/>
              </a:rPr>
              <a:t>Well documented</a:t>
            </a:r>
          </a:p>
          <a:p>
            <a:pPr>
              <a:defRPr/>
            </a:pPr>
            <a:r>
              <a:rPr lang="en-US" dirty="0">
                <a:cs typeface="+mn-cs"/>
              </a:rPr>
              <a:t>Extensible</a:t>
            </a:r>
          </a:p>
          <a:p>
            <a:pPr lvl="1">
              <a:defRPr/>
            </a:pPr>
            <a:r>
              <a:rPr lang="en-US" dirty="0">
                <a:cs typeface="+mn-cs"/>
              </a:rPr>
              <a:t>Modular design</a:t>
            </a:r>
          </a:p>
          <a:p>
            <a:pPr>
              <a:defRPr/>
            </a:pPr>
            <a:r>
              <a:rPr lang="en-US" dirty="0">
                <a:cs typeface="+mn-cs"/>
              </a:rPr>
              <a:t>Portable</a:t>
            </a:r>
          </a:p>
          <a:p>
            <a:pPr lvl="1">
              <a:defRPr/>
            </a:pPr>
            <a:r>
              <a:rPr lang="en-US" dirty="0">
                <a:cs typeface="+mn-cs"/>
              </a:rPr>
              <a:t>use standard FORTRAN</a:t>
            </a:r>
          </a:p>
          <a:p>
            <a:pPr>
              <a:defRPr/>
            </a:pPr>
            <a:r>
              <a:rPr lang="en-US" dirty="0">
                <a:cs typeface="+mn-cs"/>
              </a:rPr>
              <a:t>Efficient (memory and speed)</a:t>
            </a:r>
          </a:p>
          <a:p>
            <a:pPr lvl="1">
              <a:defRPr/>
            </a:pPr>
            <a:r>
              <a:rPr lang="en-US" dirty="0">
                <a:cs typeface="+mn-cs"/>
              </a:rPr>
              <a:t>Judicious incorporation of new capabilities</a:t>
            </a:r>
          </a:p>
          <a:p>
            <a:pPr lvl="1">
              <a:defRPr/>
            </a:pPr>
            <a:r>
              <a:rPr lang="en-US" dirty="0">
                <a:cs typeface="+mn-cs"/>
              </a:rPr>
              <a:t>Exclude functionality that can be done outside</a:t>
            </a:r>
          </a:p>
        </p:txBody>
      </p:sp>
      <p:pic>
        <p:nvPicPr>
          <p:cNvPr id="9219"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752600"/>
            <a:ext cx="3416300" cy="237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0" name="Picture 4" descr="9cprKzz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3000"/>
            <a:ext cx="3657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10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Philosophy</a:t>
            </a:r>
          </a:p>
        </p:txBody>
      </p:sp>
      <p:sp>
        <p:nvSpPr>
          <p:cNvPr id="3" name="Content Placeholder 2"/>
          <p:cNvSpPr>
            <a:spLocks noGrp="1"/>
          </p:cNvSpPr>
          <p:nvPr>
            <p:ph idx="1"/>
          </p:nvPr>
        </p:nvSpPr>
        <p:spPr>
          <a:xfrm>
            <a:off x="381000" y="1447800"/>
            <a:ext cx="8305800" cy="4495800"/>
          </a:xfrm>
        </p:spPr>
        <p:txBody>
          <a:bodyPr/>
          <a:lstStyle/>
          <a:p>
            <a:r>
              <a:rPr lang="en-US" sz="2400" dirty="0"/>
              <a:t>Maintain production version</a:t>
            </a:r>
          </a:p>
          <a:p>
            <a:r>
              <a:rPr lang="en-US" sz="2400" dirty="0"/>
              <a:t>Keep MODFLOW lean!</a:t>
            </a:r>
          </a:p>
          <a:p>
            <a:pPr lvl="1"/>
            <a:r>
              <a:rPr lang="en-US" sz="2000" dirty="0"/>
              <a:t>Anything that can be done outside of MODFLOW should be done outside MODFLOW (e.g., no dates and times)</a:t>
            </a:r>
          </a:p>
          <a:p>
            <a:r>
              <a:rPr lang="en-US" sz="2400" dirty="0"/>
              <a:t>You can’t accommodate everyone</a:t>
            </a:r>
          </a:p>
          <a:p>
            <a:r>
              <a:rPr lang="en-US" sz="2400" dirty="0"/>
              <a:t>Encourage others to enhance MODFLOW</a:t>
            </a:r>
          </a:p>
          <a:p>
            <a:r>
              <a:rPr lang="en-US" sz="2400" dirty="0"/>
              <a:t>Release new capabilities in different versions</a:t>
            </a:r>
          </a:p>
          <a:p>
            <a:r>
              <a:rPr lang="en-US" sz="2400" dirty="0"/>
              <a:t>No dependencies</a:t>
            </a:r>
          </a:p>
          <a:p>
            <a:r>
              <a:rPr lang="en-US" sz="2400" dirty="0"/>
              <a:t>Periodically update production version with proven advancements</a:t>
            </a:r>
          </a:p>
        </p:txBody>
      </p:sp>
    </p:spTree>
    <p:extLst>
      <p:ext uri="{BB962C8B-B14F-4D97-AF65-F5344CB8AC3E}">
        <p14:creationId xmlns:p14="http://schemas.microsoft.com/office/powerpoint/2010/main" val="305931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MODFLOW-2000 Example</a:t>
            </a:r>
          </a:p>
        </p:txBody>
      </p:sp>
      <p:sp>
        <p:nvSpPr>
          <p:cNvPr id="3" name="Content Placeholder 2"/>
          <p:cNvSpPr>
            <a:spLocks noGrp="1"/>
          </p:cNvSpPr>
          <p:nvPr>
            <p:ph idx="1"/>
          </p:nvPr>
        </p:nvSpPr>
        <p:spPr/>
        <p:txBody>
          <a:bodyPr/>
          <a:lstStyle/>
          <a:p>
            <a:r>
              <a:rPr lang="en-US" dirty="0"/>
              <a:t>New processes added to MODFLOW</a:t>
            </a:r>
          </a:p>
          <a:p>
            <a:pPr lvl="1"/>
            <a:r>
              <a:rPr lang="en-US" dirty="0"/>
              <a:t>Observations (OBS)</a:t>
            </a:r>
          </a:p>
          <a:p>
            <a:pPr lvl="1"/>
            <a:r>
              <a:rPr lang="en-US" dirty="0"/>
              <a:t>Sensitivity (SEN)</a:t>
            </a:r>
          </a:p>
          <a:p>
            <a:pPr lvl="1"/>
            <a:r>
              <a:rPr lang="en-US" dirty="0"/>
              <a:t>Parameter Estimation (PES)</a:t>
            </a:r>
          </a:p>
          <a:p>
            <a:r>
              <a:rPr lang="en-US" dirty="0"/>
              <a:t>Resulted in thousands of lines of new code</a:t>
            </a:r>
          </a:p>
          <a:p>
            <a:pPr lvl="1"/>
            <a:r>
              <a:rPr lang="en-US" dirty="0"/>
              <a:t>Code become very complicated</a:t>
            </a:r>
          </a:p>
          <a:p>
            <a:r>
              <a:rPr lang="en-US" dirty="0"/>
              <a:t>Generalized parameter estimation programs became the norm (e.g. PEST)</a:t>
            </a:r>
          </a:p>
        </p:txBody>
      </p:sp>
      <p:pic>
        <p:nvPicPr>
          <p:cNvPr id="4" name="Picture 3"/>
          <p:cNvPicPr>
            <a:picLocks noChangeAspect="1"/>
          </p:cNvPicPr>
          <p:nvPr/>
        </p:nvPicPr>
        <p:blipFill>
          <a:blip r:embed="rId2"/>
          <a:stretch>
            <a:fillRect/>
          </a:stretch>
        </p:blipFill>
        <p:spPr>
          <a:xfrm>
            <a:off x="6235380" y="4882687"/>
            <a:ext cx="1263603" cy="1641750"/>
          </a:xfrm>
          <a:prstGeom prst="rect">
            <a:avLst/>
          </a:prstGeom>
        </p:spPr>
      </p:pic>
      <p:pic>
        <p:nvPicPr>
          <p:cNvPr id="5" name="Picture 4"/>
          <p:cNvPicPr>
            <a:picLocks noChangeAspect="1"/>
          </p:cNvPicPr>
          <p:nvPr/>
        </p:nvPicPr>
        <p:blipFill>
          <a:blip r:embed="rId3"/>
          <a:stretch>
            <a:fillRect/>
          </a:stretch>
        </p:blipFill>
        <p:spPr>
          <a:xfrm>
            <a:off x="7650241" y="4876800"/>
            <a:ext cx="1265159" cy="1641750"/>
          </a:xfrm>
          <a:prstGeom prst="rect">
            <a:avLst/>
          </a:prstGeom>
        </p:spPr>
      </p:pic>
    </p:spTree>
    <p:extLst>
      <p:ext uri="{BB962C8B-B14F-4D97-AF65-F5344CB8AC3E}">
        <p14:creationId xmlns:p14="http://schemas.microsoft.com/office/powerpoint/2010/main" val="3291661353"/>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9616</TotalTime>
  <Pages>4</Pages>
  <Words>1718</Words>
  <Application>Microsoft Macintosh PowerPoint</Application>
  <PresentationFormat>On-screen Show (4:3)</PresentationFormat>
  <Paragraphs>349</Paragraphs>
  <Slides>56</Slides>
  <Notes>15</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ＭＳ Ｐゴシック</vt:lpstr>
      <vt:lpstr>Arial</vt:lpstr>
      <vt:lpstr>Courier New</vt:lpstr>
      <vt:lpstr>Times New Roman</vt:lpstr>
      <vt:lpstr>Wingdings</vt:lpstr>
      <vt:lpstr>dark-blue-template</vt:lpstr>
      <vt:lpstr>Equation</vt:lpstr>
      <vt:lpstr>MODFLOW 6 Overview</vt:lpstr>
      <vt:lpstr>background</vt:lpstr>
      <vt:lpstr>History</vt:lpstr>
      <vt:lpstr>MODFLOW 1984 and 1988</vt:lpstr>
      <vt:lpstr>MODFLOW Development and use in the USGS</vt:lpstr>
      <vt:lpstr>MODFLOW Core Versions</vt:lpstr>
      <vt:lpstr>Philosophy of a “Production Code”</vt:lpstr>
      <vt:lpstr>MODFLOW Philosophy</vt:lpstr>
      <vt:lpstr>MODFLOW-2000 Example</vt:lpstr>
      <vt:lpstr>MODFLOW-2005</vt:lpstr>
      <vt:lpstr>USGS MODFLOW Versions  (since 2005)</vt:lpstr>
      <vt:lpstr>Common Themes</vt:lpstr>
      <vt:lpstr>MODFLOW 6</vt:lpstr>
      <vt:lpstr>MODFLOW 6 Development</vt:lpstr>
      <vt:lpstr>MODFLOW 6 </vt:lpstr>
      <vt:lpstr>MODFLOW 6 Publications</vt:lpstr>
      <vt:lpstr>USGS Support Software</vt:lpstr>
      <vt:lpstr>MODFLOW 6 FRAMEWORK</vt:lpstr>
      <vt:lpstr>Simulation Components</vt:lpstr>
      <vt:lpstr>Timing Module</vt:lpstr>
      <vt:lpstr>Solutions</vt:lpstr>
      <vt:lpstr>Multi-Model Simulation</vt:lpstr>
      <vt:lpstr>LGR Simulation</vt:lpstr>
      <vt:lpstr>GWF Exchanges</vt:lpstr>
      <vt:lpstr>LGR Simulation</vt:lpstr>
      <vt:lpstr>Matrix-Level Coupling</vt:lpstr>
      <vt:lpstr>Groundwater flow (gwf) model</vt:lpstr>
      <vt:lpstr>GWF Model Highlights</vt:lpstr>
      <vt:lpstr>Finite-Difference Equation</vt:lpstr>
      <vt:lpstr>Generalized CVFD Equation</vt:lpstr>
      <vt:lpstr>Rearranged for Solution</vt:lpstr>
      <vt:lpstr>CVFD Accuracy Considerations</vt:lpstr>
      <vt:lpstr>Spatial Discretization</vt:lpstr>
      <vt:lpstr>Discretization (DIS) Package</vt:lpstr>
      <vt:lpstr>Discretization by Vertices (DISV)</vt:lpstr>
      <vt:lpstr>DISV (cont.)</vt:lpstr>
      <vt:lpstr>DISV (cont.)</vt:lpstr>
      <vt:lpstr>Ghost-Node Correction (GNC) Package</vt:lpstr>
      <vt:lpstr>Ghost-Node Example</vt:lpstr>
      <vt:lpstr>Simulation Errors</vt:lpstr>
      <vt:lpstr>IDOMAIN Capability</vt:lpstr>
      <vt:lpstr>IDOMAIN Capability (cont.)</vt:lpstr>
      <vt:lpstr>Representation of Anisotropy</vt:lpstr>
      <vt:lpstr>Groundwater Flow Equation</vt:lpstr>
      <vt:lpstr>Hydraulic Conductivity Ellipsoid</vt:lpstr>
      <vt:lpstr>Ellipsoid Rotation</vt:lpstr>
      <vt:lpstr>Ellipsoid Rotation (cont.)</vt:lpstr>
      <vt:lpstr>Effective Conductivity Approach</vt:lpstr>
      <vt:lpstr>XT3D Approach</vt:lpstr>
      <vt:lpstr>All GWF Packages</vt:lpstr>
      <vt:lpstr>Multiple Package of Same Type</vt:lpstr>
      <vt:lpstr>Water Mover (MVR) Package </vt:lpstr>
      <vt:lpstr>Under development</vt:lpstr>
      <vt:lpstr>Current Efforts</vt:lpstr>
      <vt:lpstr>Henry-Like Wetting/Drying Problem</vt:lpstr>
      <vt:lpstr>MODFLOW 6 Animation</vt:lpstr>
    </vt:vector>
  </TitlesOfParts>
  <Company>U.S. Geological Survey</Company>
  <LinksUpToDate>false</LinksUpToDate>
  <SharedDoc>false</SharedDoc>
  <HyperlinkBase>http://www.usgs.gov/visual-id/specs/slides/slide.html</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356</cp:revision>
  <cp:lastPrinted>2014-05-20T14:47:17Z</cp:lastPrinted>
  <dcterms:created xsi:type="dcterms:W3CDTF">2009-08-04T14:01:06Z</dcterms:created>
  <dcterms:modified xsi:type="dcterms:W3CDTF">2018-10-23T14:43:35Z</dcterms:modified>
</cp:coreProperties>
</file>